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1"/>
  </p:notesMasterIdLst>
  <p:sldIdLst>
    <p:sldId id="298" r:id="rId5"/>
    <p:sldId id="339" r:id="rId6"/>
    <p:sldId id="300" r:id="rId7"/>
    <p:sldId id="340" r:id="rId8"/>
    <p:sldId id="341" r:id="rId9"/>
    <p:sldId id="342" r:id="rId10"/>
    <p:sldId id="344" r:id="rId11"/>
    <p:sldId id="332" r:id="rId12"/>
    <p:sldId id="346" r:id="rId13"/>
    <p:sldId id="359" r:id="rId14"/>
    <p:sldId id="360" r:id="rId15"/>
    <p:sldId id="347" r:id="rId16"/>
    <p:sldId id="361" r:id="rId17"/>
    <p:sldId id="345" r:id="rId18"/>
    <p:sldId id="363" r:id="rId19"/>
    <p:sldId id="362" r:id="rId20"/>
    <p:sldId id="364" r:id="rId21"/>
    <p:sldId id="301" r:id="rId22"/>
    <p:sldId id="302" r:id="rId23"/>
    <p:sldId id="304" r:id="rId24"/>
    <p:sldId id="325" r:id="rId25"/>
    <p:sldId id="307" r:id="rId26"/>
    <p:sldId id="306" r:id="rId27"/>
    <p:sldId id="326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9" r:id="rId36"/>
    <p:sldId id="320" r:id="rId37"/>
    <p:sldId id="321" r:id="rId38"/>
    <p:sldId id="327" r:id="rId39"/>
    <p:sldId id="322" r:id="rId40"/>
    <p:sldId id="323" r:id="rId41"/>
    <p:sldId id="324" r:id="rId42"/>
    <p:sldId id="348" r:id="rId43"/>
    <p:sldId id="349" r:id="rId44"/>
    <p:sldId id="350" r:id="rId45"/>
    <p:sldId id="351" r:id="rId46"/>
    <p:sldId id="352" r:id="rId47"/>
    <p:sldId id="354" r:id="rId48"/>
    <p:sldId id="356" r:id="rId49"/>
    <p:sldId id="357" r:id="rId50"/>
    <p:sldId id="358" r:id="rId51"/>
    <p:sldId id="328" r:id="rId52"/>
    <p:sldId id="329" r:id="rId53"/>
    <p:sldId id="330" r:id="rId54"/>
    <p:sldId id="331" r:id="rId55"/>
    <p:sldId id="333" r:id="rId56"/>
    <p:sldId id="334" r:id="rId57"/>
    <p:sldId id="335" r:id="rId58"/>
    <p:sldId id="336" r:id="rId59"/>
    <p:sldId id="33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qbal Chanda" initials="IC" lastIdx="1" clrIdx="0">
    <p:extLst>
      <p:ext uri="{19B8F6BF-5375-455C-9EA6-DF929625EA0E}">
        <p15:presenceInfo xmlns:p15="http://schemas.microsoft.com/office/powerpoint/2012/main" userId="S::Chanda.Iqbal@ait.ac.at::36505617-9fab-46c9-b8ef-e1d48367be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229AF-9206-4E8C-9A3E-7471715367B4}" v="1" dt="2022-06-01T19:07:19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3417" autoAdjust="0"/>
  </p:normalViewPr>
  <p:slideViewPr>
    <p:cSldViewPr snapToGrid="0">
      <p:cViewPr varScale="1">
        <p:scale>
          <a:sx n="71" d="100"/>
          <a:sy n="71" d="100"/>
        </p:scale>
        <p:origin x="11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803C8-0CC6-4153-82ED-2660BB9666B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A8E1D2-2ABC-443A-AAC3-C4CEBF913865}">
      <dgm:prSet/>
      <dgm:spPr/>
      <dgm:t>
        <a:bodyPr/>
        <a:lstStyle/>
        <a:p>
          <a:r>
            <a:rPr lang="de-DE" dirty="0"/>
            <a:t>1960s Dynamic Time </a:t>
          </a:r>
          <a:r>
            <a:rPr lang="de-DE" dirty="0" err="1"/>
            <a:t>Warping</a:t>
          </a:r>
          <a:r>
            <a:rPr lang="de-DE" dirty="0"/>
            <a:t> </a:t>
          </a:r>
          <a:endParaRPr lang="en-US" dirty="0"/>
        </a:p>
      </dgm:t>
    </dgm:pt>
    <dgm:pt modelId="{7B6E0146-7302-4547-9C10-B50D2D62B1FB}" type="parTrans" cxnId="{A0667BD4-DE43-43D2-865F-3BC9EBB6ADE3}">
      <dgm:prSet/>
      <dgm:spPr/>
      <dgm:t>
        <a:bodyPr/>
        <a:lstStyle/>
        <a:p>
          <a:endParaRPr lang="en-US"/>
        </a:p>
      </dgm:t>
    </dgm:pt>
    <dgm:pt modelId="{60C87D11-30A7-46ED-9809-77115A1D9EBD}" type="sibTrans" cxnId="{A0667BD4-DE43-43D2-865F-3BC9EBB6ADE3}">
      <dgm:prSet/>
      <dgm:spPr/>
      <dgm:t>
        <a:bodyPr/>
        <a:lstStyle/>
        <a:p>
          <a:endParaRPr lang="en-US"/>
        </a:p>
      </dgm:t>
    </dgm:pt>
    <dgm:pt modelId="{EA5A1516-2AEB-476C-B1D5-40E1CD890900}">
      <dgm:prSet/>
      <dgm:spPr/>
      <dgm:t>
        <a:bodyPr/>
        <a:lstStyle/>
        <a:p>
          <a:r>
            <a:rPr lang="de-DE" dirty="0"/>
            <a:t>1970s Hidden Markov Models  </a:t>
          </a:r>
          <a:endParaRPr lang="en-US" dirty="0"/>
        </a:p>
      </dgm:t>
    </dgm:pt>
    <dgm:pt modelId="{E534F7DC-E14F-4AEA-9E59-8DD36BF2E645}" type="parTrans" cxnId="{0844D3E4-5DD7-4194-BA71-625587A9FFEB}">
      <dgm:prSet/>
      <dgm:spPr/>
      <dgm:t>
        <a:bodyPr/>
        <a:lstStyle/>
        <a:p>
          <a:endParaRPr lang="en-US"/>
        </a:p>
      </dgm:t>
    </dgm:pt>
    <dgm:pt modelId="{9A19DF49-00EF-471E-B8E7-FAE8A01F6560}" type="sibTrans" cxnId="{0844D3E4-5DD7-4194-BA71-625587A9FFEB}">
      <dgm:prSet/>
      <dgm:spPr/>
      <dgm:t>
        <a:bodyPr/>
        <a:lstStyle/>
        <a:p>
          <a:endParaRPr lang="en-US"/>
        </a:p>
      </dgm:t>
    </dgm:pt>
    <dgm:pt modelId="{B9BFFA14-2A06-4B4F-91F4-E654E2C5E136}">
      <dgm:prSet/>
      <dgm:spPr/>
      <dgm:t>
        <a:bodyPr/>
        <a:lstStyle/>
        <a:p>
          <a:r>
            <a:rPr lang="de-DE"/>
            <a:t>Multi-layer perceptron 1986 </a:t>
          </a:r>
          <a:endParaRPr lang="en-US"/>
        </a:p>
      </dgm:t>
    </dgm:pt>
    <dgm:pt modelId="{E6794B7B-43A4-4BB4-BD17-67A36DB0D269}" type="parTrans" cxnId="{D3E945BC-A1C4-404D-BBEC-DA8C275EE9CF}">
      <dgm:prSet/>
      <dgm:spPr/>
      <dgm:t>
        <a:bodyPr/>
        <a:lstStyle/>
        <a:p>
          <a:endParaRPr lang="en-US"/>
        </a:p>
      </dgm:t>
    </dgm:pt>
    <dgm:pt modelId="{E3BBF19F-C002-4C66-A244-87ABB6D27464}" type="sibTrans" cxnId="{D3E945BC-A1C4-404D-BBEC-DA8C275EE9CF}">
      <dgm:prSet/>
      <dgm:spPr/>
      <dgm:t>
        <a:bodyPr/>
        <a:lstStyle/>
        <a:p>
          <a:endParaRPr lang="en-US"/>
        </a:p>
      </dgm:t>
    </dgm:pt>
    <dgm:pt modelId="{D726DE1A-1564-4BD5-9282-2FC7F68917C9}">
      <dgm:prSet/>
      <dgm:spPr/>
      <dgm:t>
        <a:bodyPr/>
        <a:lstStyle/>
        <a:p>
          <a:r>
            <a:rPr lang="de-DE"/>
            <a:t>Speech recognition with neural networks 1987-1995 </a:t>
          </a:r>
          <a:endParaRPr lang="en-US"/>
        </a:p>
      </dgm:t>
    </dgm:pt>
    <dgm:pt modelId="{A98C8F06-41F0-4986-8540-D338538CABD6}" type="parTrans" cxnId="{660BEB54-74A8-4459-9BD6-301E111B23E9}">
      <dgm:prSet/>
      <dgm:spPr/>
      <dgm:t>
        <a:bodyPr/>
        <a:lstStyle/>
        <a:p>
          <a:endParaRPr lang="en-US"/>
        </a:p>
      </dgm:t>
    </dgm:pt>
    <dgm:pt modelId="{34B0D32D-9E22-49B4-8958-7D48117FB5A1}" type="sibTrans" cxnId="{660BEB54-74A8-4459-9BD6-301E111B23E9}">
      <dgm:prSet/>
      <dgm:spPr/>
      <dgm:t>
        <a:bodyPr/>
        <a:lstStyle/>
        <a:p>
          <a:endParaRPr lang="en-US"/>
        </a:p>
      </dgm:t>
    </dgm:pt>
    <dgm:pt modelId="{5C375124-5C09-443E-9D59-8763C607844B}">
      <dgm:prSet/>
      <dgm:spPr/>
      <dgm:t>
        <a:bodyPr/>
        <a:lstStyle/>
        <a:p>
          <a:r>
            <a:rPr lang="de-DE" dirty="0" err="1"/>
            <a:t>Superseded</a:t>
          </a:r>
          <a:r>
            <a:rPr lang="de-DE" dirty="0"/>
            <a:t> </a:t>
          </a:r>
          <a:r>
            <a:rPr lang="de-DE" dirty="0" err="1"/>
            <a:t>by</a:t>
          </a:r>
          <a:r>
            <a:rPr lang="de-DE" dirty="0"/>
            <a:t> GMMs 1995-2009 </a:t>
          </a:r>
          <a:endParaRPr lang="en-US" dirty="0"/>
        </a:p>
      </dgm:t>
    </dgm:pt>
    <dgm:pt modelId="{B6A5FCAF-0589-404F-9B10-93D88DDB6D56}" type="parTrans" cxnId="{41CD8881-7F47-4A08-B992-7E5DF17D076D}">
      <dgm:prSet/>
      <dgm:spPr/>
      <dgm:t>
        <a:bodyPr/>
        <a:lstStyle/>
        <a:p>
          <a:endParaRPr lang="en-US"/>
        </a:p>
      </dgm:t>
    </dgm:pt>
    <dgm:pt modelId="{DCD2B116-D419-4ECF-8C25-A8EC7B45E703}" type="sibTrans" cxnId="{41CD8881-7F47-4A08-B992-7E5DF17D076D}">
      <dgm:prSet/>
      <dgm:spPr/>
      <dgm:t>
        <a:bodyPr/>
        <a:lstStyle/>
        <a:p>
          <a:endParaRPr lang="en-US"/>
        </a:p>
      </dgm:t>
    </dgm:pt>
    <dgm:pt modelId="{B03224AB-2DDC-4E2A-AA96-743F735C04A4}">
      <dgm:prSet/>
      <dgm:spPr/>
      <dgm:t>
        <a:bodyPr/>
        <a:lstStyle/>
        <a:p>
          <a:r>
            <a:rPr lang="de-DE" dirty="0" err="1"/>
            <a:t>Neural</a:t>
          </a:r>
          <a:r>
            <a:rPr lang="de-DE" dirty="0"/>
            <a:t> network </a:t>
          </a:r>
          <a:r>
            <a:rPr lang="de-DE" dirty="0" err="1"/>
            <a:t>features</a:t>
          </a:r>
          <a:r>
            <a:rPr lang="de-DE" dirty="0"/>
            <a:t> 2002 </a:t>
          </a:r>
          <a:endParaRPr lang="en-US" dirty="0"/>
        </a:p>
      </dgm:t>
    </dgm:pt>
    <dgm:pt modelId="{FB021064-4577-427D-850B-AA94F7262A9B}" type="parTrans" cxnId="{42483E16-92B7-4F57-90A8-31C1E17A4E73}">
      <dgm:prSet/>
      <dgm:spPr/>
      <dgm:t>
        <a:bodyPr/>
        <a:lstStyle/>
        <a:p>
          <a:endParaRPr lang="en-US"/>
        </a:p>
      </dgm:t>
    </dgm:pt>
    <dgm:pt modelId="{A378FF5F-39B8-4270-8650-999A7C2F260C}" type="sibTrans" cxnId="{42483E16-92B7-4F57-90A8-31C1E17A4E73}">
      <dgm:prSet/>
      <dgm:spPr/>
      <dgm:t>
        <a:bodyPr/>
        <a:lstStyle/>
        <a:p>
          <a:endParaRPr lang="en-US"/>
        </a:p>
      </dgm:t>
    </dgm:pt>
    <dgm:pt modelId="{45983B53-5E56-4801-8D1B-894FF744F41B}">
      <dgm:prSet/>
      <dgm:spPr/>
      <dgm:t>
        <a:bodyPr/>
        <a:lstStyle/>
        <a:p>
          <a:r>
            <a:rPr lang="de-DE" dirty="0"/>
            <a:t>Deep </a:t>
          </a:r>
          <a:r>
            <a:rPr lang="de-DE" dirty="0" err="1"/>
            <a:t>networks</a:t>
          </a:r>
          <a:r>
            <a:rPr lang="de-DE" dirty="0"/>
            <a:t> 2006 (</a:t>
          </a:r>
          <a:r>
            <a:rPr lang="de-DE" dirty="0" err="1"/>
            <a:t>Hinton</a:t>
          </a:r>
          <a:r>
            <a:rPr lang="de-DE" dirty="0"/>
            <a:t>. 2002) </a:t>
          </a:r>
          <a:endParaRPr lang="en-US" dirty="0"/>
        </a:p>
      </dgm:t>
    </dgm:pt>
    <dgm:pt modelId="{130670A0-58CD-4DB4-A5CF-BAFC7FF9824D}" type="parTrans" cxnId="{A8CA8668-FD6C-473F-9E65-0B711F0262B2}">
      <dgm:prSet/>
      <dgm:spPr/>
      <dgm:t>
        <a:bodyPr/>
        <a:lstStyle/>
        <a:p>
          <a:endParaRPr lang="en-US"/>
        </a:p>
      </dgm:t>
    </dgm:pt>
    <dgm:pt modelId="{C370C1B6-9C2D-4930-AA78-6386817F5A48}" type="sibTrans" cxnId="{A8CA8668-FD6C-473F-9E65-0B711F0262B2}">
      <dgm:prSet/>
      <dgm:spPr/>
      <dgm:t>
        <a:bodyPr/>
        <a:lstStyle/>
        <a:p>
          <a:endParaRPr lang="en-US"/>
        </a:p>
      </dgm:t>
    </dgm:pt>
    <dgm:pt modelId="{F043BC6A-2512-4A88-AF53-090AEFB85A10}">
      <dgm:prSet/>
      <dgm:spPr/>
      <dgm:t>
        <a:bodyPr/>
        <a:lstStyle/>
        <a:p>
          <a:r>
            <a:rPr lang="de-DE"/>
            <a:t>Deep networks for speech recognition</a:t>
          </a:r>
          <a:endParaRPr lang="en-US"/>
        </a:p>
      </dgm:t>
    </dgm:pt>
    <dgm:pt modelId="{F79893A9-5906-4DB1-BFEB-16DF68800503}" type="parTrans" cxnId="{9583D60F-BA66-43BC-93FE-14A89D40A20D}">
      <dgm:prSet/>
      <dgm:spPr/>
      <dgm:t>
        <a:bodyPr/>
        <a:lstStyle/>
        <a:p>
          <a:endParaRPr lang="en-US"/>
        </a:p>
      </dgm:t>
    </dgm:pt>
    <dgm:pt modelId="{C96827E9-13D4-4D6F-9ED9-E4C2698557A5}" type="sibTrans" cxnId="{9583D60F-BA66-43BC-93FE-14A89D40A20D}">
      <dgm:prSet/>
      <dgm:spPr/>
      <dgm:t>
        <a:bodyPr/>
        <a:lstStyle/>
        <a:p>
          <a:endParaRPr lang="en-US"/>
        </a:p>
      </dgm:t>
    </dgm:pt>
    <dgm:pt modelId="{0EAE762B-1A7F-4B1D-B969-B66BD0DDC063}">
      <dgm:prSet/>
      <dgm:spPr/>
      <dgm:t>
        <a:bodyPr/>
        <a:lstStyle/>
        <a:p>
          <a:r>
            <a:rPr lang="de-DE" dirty="0"/>
            <a:t>        - </a:t>
          </a:r>
          <a:r>
            <a:rPr lang="de-DE" dirty="0" err="1"/>
            <a:t>Good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 on TIMIT (Mohamed et al., 2009) </a:t>
          </a:r>
          <a:endParaRPr lang="en-US" dirty="0"/>
        </a:p>
      </dgm:t>
    </dgm:pt>
    <dgm:pt modelId="{F5D299DC-13D6-4063-9162-CD09C7DAD68E}" type="parTrans" cxnId="{B3693D49-ACA8-420E-A6BE-262B4C76F424}">
      <dgm:prSet/>
      <dgm:spPr/>
      <dgm:t>
        <a:bodyPr/>
        <a:lstStyle/>
        <a:p>
          <a:endParaRPr lang="en-US"/>
        </a:p>
      </dgm:t>
    </dgm:pt>
    <dgm:pt modelId="{142E716B-F905-4860-A65F-723B106BE30C}" type="sibTrans" cxnId="{B3693D49-ACA8-420E-A6BE-262B4C76F424}">
      <dgm:prSet/>
      <dgm:spPr/>
      <dgm:t>
        <a:bodyPr/>
        <a:lstStyle/>
        <a:p>
          <a:endParaRPr lang="en-US"/>
        </a:p>
      </dgm:t>
    </dgm:pt>
    <dgm:pt modelId="{1E46F028-69A9-4CE9-A681-4BCBDA7B5D92}">
      <dgm:prSet/>
      <dgm:spPr/>
      <dgm:t>
        <a:bodyPr/>
        <a:lstStyle/>
        <a:p>
          <a:r>
            <a:rPr lang="de-DE" dirty="0"/>
            <a:t>        - </a:t>
          </a:r>
          <a:r>
            <a:rPr lang="de-DE" dirty="0" err="1"/>
            <a:t>Results</a:t>
          </a:r>
          <a:r>
            <a:rPr lang="de-DE" dirty="0"/>
            <a:t> on large </a:t>
          </a:r>
          <a:r>
            <a:rPr lang="de-DE" dirty="0" err="1"/>
            <a:t>vocabulary</a:t>
          </a:r>
          <a:r>
            <a:rPr lang="de-DE" dirty="0"/>
            <a:t> </a:t>
          </a:r>
          <a:r>
            <a:rPr lang="de-DE" dirty="0" err="1"/>
            <a:t>systems</a:t>
          </a:r>
          <a:r>
            <a:rPr lang="de-DE" dirty="0"/>
            <a:t> 2010 (Dahl et al., 2011) </a:t>
          </a:r>
          <a:endParaRPr lang="en-US" dirty="0"/>
        </a:p>
      </dgm:t>
    </dgm:pt>
    <dgm:pt modelId="{7E2156DC-8A0E-4191-AD5E-61E2BA59BF1D}" type="parTrans" cxnId="{F9524A7B-74DC-4863-AB85-50A9BB5A94E3}">
      <dgm:prSet/>
      <dgm:spPr/>
      <dgm:t>
        <a:bodyPr/>
        <a:lstStyle/>
        <a:p>
          <a:endParaRPr lang="en-US"/>
        </a:p>
      </dgm:t>
    </dgm:pt>
    <dgm:pt modelId="{8F9275A2-8B26-4E74-8201-5274C182B6DB}" type="sibTrans" cxnId="{F9524A7B-74DC-4863-AB85-50A9BB5A94E3}">
      <dgm:prSet/>
      <dgm:spPr/>
      <dgm:t>
        <a:bodyPr/>
        <a:lstStyle/>
        <a:p>
          <a:endParaRPr lang="en-US"/>
        </a:p>
      </dgm:t>
    </dgm:pt>
    <dgm:pt modelId="{C80AA429-52E3-4A56-82A2-72002653097A}">
      <dgm:prSet/>
      <dgm:spPr/>
      <dgm:t>
        <a:bodyPr/>
        <a:lstStyle/>
        <a:p>
          <a:r>
            <a:rPr lang="de-DE" dirty="0"/>
            <a:t>        - Google </a:t>
          </a:r>
          <a:r>
            <a:rPr lang="de-DE" dirty="0" err="1"/>
            <a:t>launches</a:t>
          </a:r>
          <a:r>
            <a:rPr lang="de-DE" dirty="0"/>
            <a:t> DNN ASR </a:t>
          </a:r>
          <a:r>
            <a:rPr lang="de-DE" dirty="0" err="1"/>
            <a:t>product</a:t>
          </a:r>
          <a:r>
            <a:rPr lang="de-DE" dirty="0"/>
            <a:t> 2011</a:t>
          </a:r>
          <a:endParaRPr lang="en-US" dirty="0"/>
        </a:p>
      </dgm:t>
    </dgm:pt>
    <dgm:pt modelId="{FA01AC19-FFD5-4B88-A74B-F185AA4B19C1}" type="parTrans" cxnId="{390CD9E4-1729-4BC9-AD22-8C2188BDFA01}">
      <dgm:prSet/>
      <dgm:spPr/>
      <dgm:t>
        <a:bodyPr/>
        <a:lstStyle/>
        <a:p>
          <a:endParaRPr lang="en-US"/>
        </a:p>
      </dgm:t>
    </dgm:pt>
    <dgm:pt modelId="{D015BE7A-E715-451D-BF1C-E2250ED41656}" type="sibTrans" cxnId="{390CD9E4-1729-4BC9-AD22-8C2188BDFA01}">
      <dgm:prSet/>
      <dgm:spPr/>
      <dgm:t>
        <a:bodyPr/>
        <a:lstStyle/>
        <a:p>
          <a:endParaRPr lang="en-US"/>
        </a:p>
      </dgm:t>
    </dgm:pt>
    <dgm:pt modelId="{580F8F98-602E-41AC-A280-EC2960CF51F8}">
      <dgm:prSet/>
      <dgm:spPr/>
      <dgm:t>
        <a:bodyPr/>
        <a:lstStyle/>
        <a:p>
          <a:r>
            <a:rPr lang="de-DE" dirty="0"/>
            <a:t>        - Dominant </a:t>
          </a:r>
          <a:r>
            <a:rPr lang="de-DE" dirty="0" err="1"/>
            <a:t>paradigm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ASR 2012 (</a:t>
          </a:r>
          <a:r>
            <a:rPr lang="de-DE" dirty="0" err="1"/>
            <a:t>Hinton</a:t>
          </a:r>
          <a:r>
            <a:rPr lang="de-DE" dirty="0"/>
            <a:t> et al. 2012) </a:t>
          </a:r>
          <a:endParaRPr lang="en-US" dirty="0"/>
        </a:p>
      </dgm:t>
    </dgm:pt>
    <dgm:pt modelId="{9A037F73-A49D-4252-B3C2-CE8C57CE9BDD}" type="parTrans" cxnId="{A0C74AFD-E5C5-4333-BE36-C3FD5442F2AB}">
      <dgm:prSet/>
      <dgm:spPr/>
      <dgm:t>
        <a:bodyPr/>
        <a:lstStyle/>
        <a:p>
          <a:endParaRPr lang="en-US"/>
        </a:p>
      </dgm:t>
    </dgm:pt>
    <dgm:pt modelId="{C746CCBA-6EB1-4583-A595-39AEA77E298F}" type="sibTrans" cxnId="{A0C74AFD-E5C5-4333-BE36-C3FD5442F2AB}">
      <dgm:prSet/>
      <dgm:spPr/>
      <dgm:t>
        <a:bodyPr/>
        <a:lstStyle/>
        <a:p>
          <a:endParaRPr lang="en-US"/>
        </a:p>
      </dgm:t>
    </dgm:pt>
    <dgm:pt modelId="{23B328B5-B376-41D4-B1FF-66733340D545}">
      <dgm:prSet/>
      <dgm:spPr/>
      <dgm:t>
        <a:bodyPr/>
        <a:lstStyle/>
        <a:p>
          <a:r>
            <a:rPr lang="de-DE" dirty="0" err="1"/>
            <a:t>Recurrent</a:t>
          </a:r>
          <a:r>
            <a:rPr lang="de-DE" dirty="0"/>
            <a:t> </a:t>
          </a:r>
          <a:r>
            <a:rPr lang="de-DE" dirty="0" err="1"/>
            <a:t>Neural</a:t>
          </a:r>
          <a:r>
            <a:rPr lang="de-DE" dirty="0"/>
            <a:t> </a:t>
          </a:r>
          <a:r>
            <a:rPr lang="de-DE" dirty="0" err="1"/>
            <a:t>networks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speech</a:t>
          </a:r>
          <a:r>
            <a:rPr lang="de-DE" dirty="0"/>
            <a:t> </a:t>
          </a:r>
          <a:r>
            <a:rPr lang="de-DE" dirty="0" err="1"/>
            <a:t>recognition</a:t>
          </a:r>
          <a:r>
            <a:rPr lang="de-DE" dirty="0"/>
            <a:t> 2012-</a:t>
          </a:r>
          <a:endParaRPr lang="en-US" dirty="0"/>
        </a:p>
      </dgm:t>
    </dgm:pt>
    <dgm:pt modelId="{F0A25F10-CB6F-4B0B-9B4F-5E1465221A4A}" type="parTrans" cxnId="{F7F486FF-8C45-415C-B88F-978F73643603}">
      <dgm:prSet/>
      <dgm:spPr/>
      <dgm:t>
        <a:bodyPr/>
        <a:lstStyle/>
        <a:p>
          <a:endParaRPr lang="en-US"/>
        </a:p>
      </dgm:t>
    </dgm:pt>
    <dgm:pt modelId="{864770E1-59BD-4E1A-98C3-DA2EE8FBD8CE}" type="sibTrans" cxnId="{F7F486FF-8C45-415C-B88F-978F73643603}">
      <dgm:prSet/>
      <dgm:spPr/>
      <dgm:t>
        <a:bodyPr/>
        <a:lstStyle/>
        <a:p>
          <a:endParaRPr lang="en-US"/>
        </a:p>
      </dgm:t>
    </dgm:pt>
    <dgm:pt modelId="{66036AAC-3D0D-4CAA-A2AC-BB0BB62AEB90}">
      <dgm:prSet/>
      <dgm:spPr/>
      <dgm:t>
        <a:bodyPr/>
        <a:lstStyle/>
        <a:p>
          <a:r>
            <a:rPr lang="de-DE" dirty="0"/>
            <a:t>        - New </a:t>
          </a:r>
          <a:r>
            <a:rPr lang="de-DE" dirty="0" err="1"/>
            <a:t>models</a:t>
          </a:r>
          <a:r>
            <a:rPr lang="de-DE" dirty="0"/>
            <a:t> (</a:t>
          </a:r>
          <a:r>
            <a:rPr lang="de-DE" dirty="0" err="1"/>
            <a:t>attention</a:t>
          </a:r>
          <a:r>
            <a:rPr lang="de-DE" dirty="0"/>
            <a:t>, Listen </a:t>
          </a:r>
          <a:r>
            <a:rPr lang="de-DE" dirty="0" err="1"/>
            <a:t>attendance</a:t>
          </a:r>
          <a:r>
            <a:rPr lang="de-DE" dirty="0"/>
            <a:t> </a:t>
          </a:r>
          <a:r>
            <a:rPr lang="de-DE" dirty="0" err="1"/>
            <a:t>spell</a:t>
          </a:r>
          <a:r>
            <a:rPr lang="de-DE" dirty="0"/>
            <a:t>, </a:t>
          </a:r>
          <a:r>
            <a:rPr lang="de-DE" dirty="0" err="1"/>
            <a:t>neural</a:t>
          </a:r>
          <a:r>
            <a:rPr lang="de-DE" dirty="0"/>
            <a:t> </a:t>
          </a:r>
          <a:r>
            <a:rPr lang="de-DE" dirty="0" err="1"/>
            <a:t>transducer</a:t>
          </a:r>
          <a:r>
            <a:rPr lang="de-DE" dirty="0"/>
            <a:t>)</a:t>
          </a:r>
          <a:endParaRPr lang="en-US" dirty="0"/>
        </a:p>
      </dgm:t>
    </dgm:pt>
    <dgm:pt modelId="{A5D1C5FA-6EA5-45E7-9D9F-AEDB20D38E55}" type="parTrans" cxnId="{EA46A628-78E4-4E08-B8AD-7974B9B6D386}">
      <dgm:prSet/>
      <dgm:spPr/>
      <dgm:t>
        <a:bodyPr/>
        <a:lstStyle/>
        <a:p>
          <a:endParaRPr lang="en-US"/>
        </a:p>
      </dgm:t>
    </dgm:pt>
    <dgm:pt modelId="{7A799462-9C8A-4E83-9DB0-9A0619BA7415}" type="sibTrans" cxnId="{EA46A628-78E4-4E08-B8AD-7974B9B6D386}">
      <dgm:prSet/>
      <dgm:spPr/>
      <dgm:t>
        <a:bodyPr/>
        <a:lstStyle/>
        <a:p>
          <a:endParaRPr lang="en-US"/>
        </a:p>
      </dgm:t>
    </dgm:pt>
    <dgm:pt modelId="{DB93D0A6-7B12-4627-AA0C-E84EE9D08326}" type="pres">
      <dgm:prSet presAssocID="{EFE803C8-0CC6-4153-82ED-2660BB9666BC}" presName="vert0" presStyleCnt="0">
        <dgm:presLayoutVars>
          <dgm:dir/>
          <dgm:animOne val="branch"/>
          <dgm:animLvl val="lvl"/>
        </dgm:presLayoutVars>
      </dgm:prSet>
      <dgm:spPr/>
    </dgm:pt>
    <dgm:pt modelId="{1CC73ABB-E6EC-4151-90B5-7108196AD65F}" type="pres">
      <dgm:prSet presAssocID="{0EA8E1D2-2ABC-443A-AAC3-C4CEBF913865}" presName="thickLine" presStyleLbl="alignNode1" presStyleIdx="0" presStyleCnt="14"/>
      <dgm:spPr/>
    </dgm:pt>
    <dgm:pt modelId="{2AC7629B-EA21-42F0-945E-696335065A46}" type="pres">
      <dgm:prSet presAssocID="{0EA8E1D2-2ABC-443A-AAC3-C4CEBF913865}" presName="horz1" presStyleCnt="0"/>
      <dgm:spPr/>
    </dgm:pt>
    <dgm:pt modelId="{FA4FA430-8522-4371-AEA8-A03519E34F1F}" type="pres">
      <dgm:prSet presAssocID="{0EA8E1D2-2ABC-443A-AAC3-C4CEBF913865}" presName="tx1" presStyleLbl="revTx" presStyleIdx="0" presStyleCnt="14"/>
      <dgm:spPr/>
    </dgm:pt>
    <dgm:pt modelId="{AD2809FC-386F-41E6-A358-CB76645DB932}" type="pres">
      <dgm:prSet presAssocID="{0EA8E1D2-2ABC-443A-AAC3-C4CEBF913865}" presName="vert1" presStyleCnt="0"/>
      <dgm:spPr/>
    </dgm:pt>
    <dgm:pt modelId="{4394A547-CA46-4AFF-BCCE-119E952F5C89}" type="pres">
      <dgm:prSet presAssocID="{EA5A1516-2AEB-476C-B1D5-40E1CD890900}" presName="thickLine" presStyleLbl="alignNode1" presStyleIdx="1" presStyleCnt="14"/>
      <dgm:spPr/>
    </dgm:pt>
    <dgm:pt modelId="{05D85151-E32B-4E99-999D-B69A870F8540}" type="pres">
      <dgm:prSet presAssocID="{EA5A1516-2AEB-476C-B1D5-40E1CD890900}" presName="horz1" presStyleCnt="0"/>
      <dgm:spPr/>
    </dgm:pt>
    <dgm:pt modelId="{BA906213-B3B9-451B-BB66-D26E06653D7D}" type="pres">
      <dgm:prSet presAssocID="{EA5A1516-2AEB-476C-B1D5-40E1CD890900}" presName="tx1" presStyleLbl="revTx" presStyleIdx="1" presStyleCnt="14"/>
      <dgm:spPr/>
    </dgm:pt>
    <dgm:pt modelId="{65935C77-740E-4F30-B69D-7A78E19B5022}" type="pres">
      <dgm:prSet presAssocID="{EA5A1516-2AEB-476C-B1D5-40E1CD890900}" presName="vert1" presStyleCnt="0"/>
      <dgm:spPr/>
    </dgm:pt>
    <dgm:pt modelId="{7D9D0E9A-9424-43EC-88FE-430E12F0CCDC}" type="pres">
      <dgm:prSet presAssocID="{B9BFFA14-2A06-4B4F-91F4-E654E2C5E136}" presName="thickLine" presStyleLbl="alignNode1" presStyleIdx="2" presStyleCnt="14"/>
      <dgm:spPr/>
    </dgm:pt>
    <dgm:pt modelId="{FCF86771-9566-4CC2-B0B8-DB043966B187}" type="pres">
      <dgm:prSet presAssocID="{B9BFFA14-2A06-4B4F-91F4-E654E2C5E136}" presName="horz1" presStyleCnt="0"/>
      <dgm:spPr/>
    </dgm:pt>
    <dgm:pt modelId="{E8A2CB13-8076-41BB-90F2-BECB152BA0B4}" type="pres">
      <dgm:prSet presAssocID="{B9BFFA14-2A06-4B4F-91F4-E654E2C5E136}" presName="tx1" presStyleLbl="revTx" presStyleIdx="2" presStyleCnt="14"/>
      <dgm:spPr/>
    </dgm:pt>
    <dgm:pt modelId="{EE4BC0C4-8705-459B-B3A9-116EF0078DE7}" type="pres">
      <dgm:prSet presAssocID="{B9BFFA14-2A06-4B4F-91F4-E654E2C5E136}" presName="vert1" presStyleCnt="0"/>
      <dgm:spPr/>
    </dgm:pt>
    <dgm:pt modelId="{50114796-F212-4198-8332-608448127FF0}" type="pres">
      <dgm:prSet presAssocID="{D726DE1A-1564-4BD5-9282-2FC7F68917C9}" presName="thickLine" presStyleLbl="alignNode1" presStyleIdx="3" presStyleCnt="14"/>
      <dgm:spPr/>
    </dgm:pt>
    <dgm:pt modelId="{596C7606-57BE-448B-8E9B-52DE6281FCE1}" type="pres">
      <dgm:prSet presAssocID="{D726DE1A-1564-4BD5-9282-2FC7F68917C9}" presName="horz1" presStyleCnt="0"/>
      <dgm:spPr/>
    </dgm:pt>
    <dgm:pt modelId="{90CD75D5-0F2F-4886-A897-683DE3C563B9}" type="pres">
      <dgm:prSet presAssocID="{D726DE1A-1564-4BD5-9282-2FC7F68917C9}" presName="tx1" presStyleLbl="revTx" presStyleIdx="3" presStyleCnt="14"/>
      <dgm:spPr/>
    </dgm:pt>
    <dgm:pt modelId="{BBE4F2B0-DA74-4F57-891E-4FB6AD4A6E51}" type="pres">
      <dgm:prSet presAssocID="{D726DE1A-1564-4BD5-9282-2FC7F68917C9}" presName="vert1" presStyleCnt="0"/>
      <dgm:spPr/>
    </dgm:pt>
    <dgm:pt modelId="{DC583699-4289-46A9-8BBF-F799AF9D50AE}" type="pres">
      <dgm:prSet presAssocID="{5C375124-5C09-443E-9D59-8763C607844B}" presName="thickLine" presStyleLbl="alignNode1" presStyleIdx="4" presStyleCnt="14"/>
      <dgm:spPr/>
    </dgm:pt>
    <dgm:pt modelId="{729DA22A-AB27-4D70-A9D4-8BA77E52A2ED}" type="pres">
      <dgm:prSet presAssocID="{5C375124-5C09-443E-9D59-8763C607844B}" presName="horz1" presStyleCnt="0"/>
      <dgm:spPr/>
    </dgm:pt>
    <dgm:pt modelId="{0CDBC906-5299-48F9-AB6D-0A41C7954335}" type="pres">
      <dgm:prSet presAssocID="{5C375124-5C09-443E-9D59-8763C607844B}" presName="tx1" presStyleLbl="revTx" presStyleIdx="4" presStyleCnt="14"/>
      <dgm:spPr/>
    </dgm:pt>
    <dgm:pt modelId="{B8818061-4A82-41E9-A535-539184188CE2}" type="pres">
      <dgm:prSet presAssocID="{5C375124-5C09-443E-9D59-8763C607844B}" presName="vert1" presStyleCnt="0"/>
      <dgm:spPr/>
    </dgm:pt>
    <dgm:pt modelId="{8E88C420-4A27-42EE-A179-9169CDA9B0CE}" type="pres">
      <dgm:prSet presAssocID="{B03224AB-2DDC-4E2A-AA96-743F735C04A4}" presName="thickLine" presStyleLbl="alignNode1" presStyleIdx="5" presStyleCnt="14"/>
      <dgm:spPr/>
    </dgm:pt>
    <dgm:pt modelId="{8442B304-EF5A-4ECD-8846-795F50945BE1}" type="pres">
      <dgm:prSet presAssocID="{B03224AB-2DDC-4E2A-AA96-743F735C04A4}" presName="horz1" presStyleCnt="0"/>
      <dgm:spPr/>
    </dgm:pt>
    <dgm:pt modelId="{7E9D541D-E0B1-45B7-9137-7511A45C8531}" type="pres">
      <dgm:prSet presAssocID="{B03224AB-2DDC-4E2A-AA96-743F735C04A4}" presName="tx1" presStyleLbl="revTx" presStyleIdx="5" presStyleCnt="14"/>
      <dgm:spPr/>
    </dgm:pt>
    <dgm:pt modelId="{14FF1CBB-E1AB-4B6F-A79B-D28D68A85C05}" type="pres">
      <dgm:prSet presAssocID="{B03224AB-2DDC-4E2A-AA96-743F735C04A4}" presName="vert1" presStyleCnt="0"/>
      <dgm:spPr/>
    </dgm:pt>
    <dgm:pt modelId="{3964261C-0DC7-413C-AC96-C5951D21AEBA}" type="pres">
      <dgm:prSet presAssocID="{45983B53-5E56-4801-8D1B-894FF744F41B}" presName="thickLine" presStyleLbl="alignNode1" presStyleIdx="6" presStyleCnt="14"/>
      <dgm:spPr/>
    </dgm:pt>
    <dgm:pt modelId="{94D68922-3DF1-4572-8685-E0584F29F6E6}" type="pres">
      <dgm:prSet presAssocID="{45983B53-5E56-4801-8D1B-894FF744F41B}" presName="horz1" presStyleCnt="0"/>
      <dgm:spPr/>
    </dgm:pt>
    <dgm:pt modelId="{CF12D78C-0836-452B-9D97-D3CE10B353FC}" type="pres">
      <dgm:prSet presAssocID="{45983B53-5E56-4801-8D1B-894FF744F41B}" presName="tx1" presStyleLbl="revTx" presStyleIdx="6" presStyleCnt="14"/>
      <dgm:spPr/>
    </dgm:pt>
    <dgm:pt modelId="{FAFEAD2E-D74E-4141-B399-000B8F0E2143}" type="pres">
      <dgm:prSet presAssocID="{45983B53-5E56-4801-8D1B-894FF744F41B}" presName="vert1" presStyleCnt="0"/>
      <dgm:spPr/>
    </dgm:pt>
    <dgm:pt modelId="{ADAE3835-8F80-41B8-85D8-AD17B2594119}" type="pres">
      <dgm:prSet presAssocID="{F043BC6A-2512-4A88-AF53-090AEFB85A10}" presName="thickLine" presStyleLbl="alignNode1" presStyleIdx="7" presStyleCnt="14"/>
      <dgm:spPr/>
    </dgm:pt>
    <dgm:pt modelId="{B2E09546-7466-456E-A26D-A8C360607574}" type="pres">
      <dgm:prSet presAssocID="{F043BC6A-2512-4A88-AF53-090AEFB85A10}" presName="horz1" presStyleCnt="0"/>
      <dgm:spPr/>
    </dgm:pt>
    <dgm:pt modelId="{C0A5C737-AC33-4028-A8EE-0F2F691339DB}" type="pres">
      <dgm:prSet presAssocID="{F043BC6A-2512-4A88-AF53-090AEFB85A10}" presName="tx1" presStyleLbl="revTx" presStyleIdx="7" presStyleCnt="14"/>
      <dgm:spPr/>
    </dgm:pt>
    <dgm:pt modelId="{AF5DC866-9DC5-447C-B61B-5202A25AFE7E}" type="pres">
      <dgm:prSet presAssocID="{F043BC6A-2512-4A88-AF53-090AEFB85A10}" presName="vert1" presStyleCnt="0"/>
      <dgm:spPr/>
    </dgm:pt>
    <dgm:pt modelId="{9852C439-5314-4708-8EC5-67D2E63F7B0F}" type="pres">
      <dgm:prSet presAssocID="{0EAE762B-1A7F-4B1D-B969-B66BD0DDC063}" presName="thickLine" presStyleLbl="alignNode1" presStyleIdx="8" presStyleCnt="14"/>
      <dgm:spPr/>
    </dgm:pt>
    <dgm:pt modelId="{B0317A71-D39A-4A5F-BEB1-804AC4F59E43}" type="pres">
      <dgm:prSet presAssocID="{0EAE762B-1A7F-4B1D-B969-B66BD0DDC063}" presName="horz1" presStyleCnt="0"/>
      <dgm:spPr/>
    </dgm:pt>
    <dgm:pt modelId="{EA8702B7-910B-49E5-B436-2413B5E11AAA}" type="pres">
      <dgm:prSet presAssocID="{0EAE762B-1A7F-4B1D-B969-B66BD0DDC063}" presName="tx1" presStyleLbl="revTx" presStyleIdx="8" presStyleCnt="14"/>
      <dgm:spPr/>
    </dgm:pt>
    <dgm:pt modelId="{0C580AE7-4236-403B-8BAE-E964A05B5B70}" type="pres">
      <dgm:prSet presAssocID="{0EAE762B-1A7F-4B1D-B969-B66BD0DDC063}" presName="vert1" presStyleCnt="0"/>
      <dgm:spPr/>
    </dgm:pt>
    <dgm:pt modelId="{4BD1F078-9550-4503-A92C-FA21E43633DF}" type="pres">
      <dgm:prSet presAssocID="{1E46F028-69A9-4CE9-A681-4BCBDA7B5D92}" presName="thickLine" presStyleLbl="alignNode1" presStyleIdx="9" presStyleCnt="14"/>
      <dgm:spPr/>
    </dgm:pt>
    <dgm:pt modelId="{8C881325-8AD2-47EB-BC9A-C175FFAFFBC9}" type="pres">
      <dgm:prSet presAssocID="{1E46F028-69A9-4CE9-A681-4BCBDA7B5D92}" presName="horz1" presStyleCnt="0"/>
      <dgm:spPr/>
    </dgm:pt>
    <dgm:pt modelId="{BCEFA6F0-D8DA-45FF-8C6B-A4B2547C44A8}" type="pres">
      <dgm:prSet presAssocID="{1E46F028-69A9-4CE9-A681-4BCBDA7B5D92}" presName="tx1" presStyleLbl="revTx" presStyleIdx="9" presStyleCnt="14"/>
      <dgm:spPr/>
    </dgm:pt>
    <dgm:pt modelId="{176E07E3-9F2C-4855-A769-468619D641B0}" type="pres">
      <dgm:prSet presAssocID="{1E46F028-69A9-4CE9-A681-4BCBDA7B5D92}" presName="vert1" presStyleCnt="0"/>
      <dgm:spPr/>
    </dgm:pt>
    <dgm:pt modelId="{87AA9126-FF63-412D-8B4D-02CA46F80AF3}" type="pres">
      <dgm:prSet presAssocID="{C80AA429-52E3-4A56-82A2-72002653097A}" presName="thickLine" presStyleLbl="alignNode1" presStyleIdx="10" presStyleCnt="14"/>
      <dgm:spPr/>
    </dgm:pt>
    <dgm:pt modelId="{B8741274-B62D-4F81-9D4E-F85BD1E69807}" type="pres">
      <dgm:prSet presAssocID="{C80AA429-52E3-4A56-82A2-72002653097A}" presName="horz1" presStyleCnt="0"/>
      <dgm:spPr/>
    </dgm:pt>
    <dgm:pt modelId="{3303FCAB-999C-456B-9905-141E8544B53F}" type="pres">
      <dgm:prSet presAssocID="{C80AA429-52E3-4A56-82A2-72002653097A}" presName="tx1" presStyleLbl="revTx" presStyleIdx="10" presStyleCnt="14"/>
      <dgm:spPr/>
    </dgm:pt>
    <dgm:pt modelId="{BAA4DCBE-E2AA-4443-89A4-DC6E3EF1D263}" type="pres">
      <dgm:prSet presAssocID="{C80AA429-52E3-4A56-82A2-72002653097A}" presName="vert1" presStyleCnt="0"/>
      <dgm:spPr/>
    </dgm:pt>
    <dgm:pt modelId="{4E7F6DE6-8E3D-482F-A994-90FBCC308C0D}" type="pres">
      <dgm:prSet presAssocID="{580F8F98-602E-41AC-A280-EC2960CF51F8}" presName="thickLine" presStyleLbl="alignNode1" presStyleIdx="11" presStyleCnt="14"/>
      <dgm:spPr/>
    </dgm:pt>
    <dgm:pt modelId="{B729EC2C-FECE-48BD-84A4-8BA20BAB8800}" type="pres">
      <dgm:prSet presAssocID="{580F8F98-602E-41AC-A280-EC2960CF51F8}" presName="horz1" presStyleCnt="0"/>
      <dgm:spPr/>
    </dgm:pt>
    <dgm:pt modelId="{4F8830B9-9012-475C-A877-D7219C1DD83A}" type="pres">
      <dgm:prSet presAssocID="{580F8F98-602E-41AC-A280-EC2960CF51F8}" presName="tx1" presStyleLbl="revTx" presStyleIdx="11" presStyleCnt="14"/>
      <dgm:spPr/>
    </dgm:pt>
    <dgm:pt modelId="{541E48A5-0C93-4BA1-A4B1-F7DF25731846}" type="pres">
      <dgm:prSet presAssocID="{580F8F98-602E-41AC-A280-EC2960CF51F8}" presName="vert1" presStyleCnt="0"/>
      <dgm:spPr/>
    </dgm:pt>
    <dgm:pt modelId="{32266851-6FF0-4573-BC88-EF14989610E0}" type="pres">
      <dgm:prSet presAssocID="{23B328B5-B376-41D4-B1FF-66733340D545}" presName="thickLine" presStyleLbl="alignNode1" presStyleIdx="12" presStyleCnt="14"/>
      <dgm:spPr/>
    </dgm:pt>
    <dgm:pt modelId="{EC31D514-BBC8-4494-9F64-B7273BB7F970}" type="pres">
      <dgm:prSet presAssocID="{23B328B5-B376-41D4-B1FF-66733340D545}" presName="horz1" presStyleCnt="0"/>
      <dgm:spPr/>
    </dgm:pt>
    <dgm:pt modelId="{F4A8D03A-36CE-464D-925F-130E1C77296F}" type="pres">
      <dgm:prSet presAssocID="{23B328B5-B376-41D4-B1FF-66733340D545}" presName="tx1" presStyleLbl="revTx" presStyleIdx="12" presStyleCnt="14"/>
      <dgm:spPr/>
    </dgm:pt>
    <dgm:pt modelId="{4B878F97-A03D-4D03-828A-22510881F965}" type="pres">
      <dgm:prSet presAssocID="{23B328B5-B376-41D4-B1FF-66733340D545}" presName="vert1" presStyleCnt="0"/>
      <dgm:spPr/>
    </dgm:pt>
    <dgm:pt modelId="{3127C669-E9C1-4729-8055-A0E9491B5201}" type="pres">
      <dgm:prSet presAssocID="{66036AAC-3D0D-4CAA-A2AC-BB0BB62AEB90}" presName="thickLine" presStyleLbl="alignNode1" presStyleIdx="13" presStyleCnt="14"/>
      <dgm:spPr/>
    </dgm:pt>
    <dgm:pt modelId="{41BAE78D-CD38-4845-9A5F-45FB2A2CC41E}" type="pres">
      <dgm:prSet presAssocID="{66036AAC-3D0D-4CAA-A2AC-BB0BB62AEB90}" presName="horz1" presStyleCnt="0"/>
      <dgm:spPr/>
    </dgm:pt>
    <dgm:pt modelId="{4CA5557A-4408-4FF9-A616-09982D6441BE}" type="pres">
      <dgm:prSet presAssocID="{66036AAC-3D0D-4CAA-A2AC-BB0BB62AEB90}" presName="tx1" presStyleLbl="revTx" presStyleIdx="13" presStyleCnt="14"/>
      <dgm:spPr/>
    </dgm:pt>
    <dgm:pt modelId="{2DF2CD74-73CD-4B6A-92EB-7C3D28A9D9D6}" type="pres">
      <dgm:prSet presAssocID="{66036AAC-3D0D-4CAA-A2AC-BB0BB62AEB90}" presName="vert1" presStyleCnt="0"/>
      <dgm:spPr/>
    </dgm:pt>
  </dgm:ptLst>
  <dgm:cxnLst>
    <dgm:cxn modelId="{9583D60F-BA66-43BC-93FE-14A89D40A20D}" srcId="{EFE803C8-0CC6-4153-82ED-2660BB9666BC}" destId="{F043BC6A-2512-4A88-AF53-090AEFB85A10}" srcOrd="7" destOrd="0" parTransId="{F79893A9-5906-4DB1-BFEB-16DF68800503}" sibTransId="{C96827E9-13D4-4D6F-9ED9-E4C2698557A5}"/>
    <dgm:cxn modelId="{42483E16-92B7-4F57-90A8-31C1E17A4E73}" srcId="{EFE803C8-0CC6-4153-82ED-2660BB9666BC}" destId="{B03224AB-2DDC-4E2A-AA96-743F735C04A4}" srcOrd="5" destOrd="0" parTransId="{FB021064-4577-427D-850B-AA94F7262A9B}" sibTransId="{A378FF5F-39B8-4270-8650-999A7C2F260C}"/>
    <dgm:cxn modelId="{EA46A628-78E4-4E08-B8AD-7974B9B6D386}" srcId="{EFE803C8-0CC6-4153-82ED-2660BB9666BC}" destId="{66036AAC-3D0D-4CAA-A2AC-BB0BB62AEB90}" srcOrd="13" destOrd="0" parTransId="{A5D1C5FA-6EA5-45E7-9D9F-AEDB20D38E55}" sibTransId="{7A799462-9C8A-4E83-9DB0-9A0619BA7415}"/>
    <dgm:cxn modelId="{AB5AEC5D-946D-452F-8DCB-725E7A43A949}" type="presOf" srcId="{580F8F98-602E-41AC-A280-EC2960CF51F8}" destId="{4F8830B9-9012-475C-A877-D7219C1DD83A}" srcOrd="0" destOrd="0" presId="urn:microsoft.com/office/officeart/2008/layout/LinedList"/>
    <dgm:cxn modelId="{DDF0515E-0039-493B-8EA6-73311FA663D8}" type="presOf" srcId="{C80AA429-52E3-4A56-82A2-72002653097A}" destId="{3303FCAB-999C-456B-9905-141E8544B53F}" srcOrd="0" destOrd="0" presId="urn:microsoft.com/office/officeart/2008/layout/LinedList"/>
    <dgm:cxn modelId="{358E1668-FC55-4300-B115-AB2445A5B025}" type="presOf" srcId="{45983B53-5E56-4801-8D1B-894FF744F41B}" destId="{CF12D78C-0836-452B-9D97-D3CE10B353FC}" srcOrd="0" destOrd="0" presId="urn:microsoft.com/office/officeart/2008/layout/LinedList"/>
    <dgm:cxn modelId="{A8CA8668-FD6C-473F-9E65-0B711F0262B2}" srcId="{EFE803C8-0CC6-4153-82ED-2660BB9666BC}" destId="{45983B53-5E56-4801-8D1B-894FF744F41B}" srcOrd="6" destOrd="0" parTransId="{130670A0-58CD-4DB4-A5CF-BAFC7FF9824D}" sibTransId="{C370C1B6-9C2D-4930-AA78-6386817F5A48}"/>
    <dgm:cxn modelId="{B3693D49-ACA8-420E-A6BE-262B4C76F424}" srcId="{EFE803C8-0CC6-4153-82ED-2660BB9666BC}" destId="{0EAE762B-1A7F-4B1D-B969-B66BD0DDC063}" srcOrd="8" destOrd="0" parTransId="{F5D299DC-13D6-4063-9162-CD09C7DAD68E}" sibTransId="{142E716B-F905-4860-A65F-723B106BE30C}"/>
    <dgm:cxn modelId="{FCD97E51-8C9C-4EC8-BEA8-4E38C7022022}" type="presOf" srcId="{D726DE1A-1564-4BD5-9282-2FC7F68917C9}" destId="{90CD75D5-0F2F-4886-A897-683DE3C563B9}" srcOrd="0" destOrd="0" presId="urn:microsoft.com/office/officeart/2008/layout/LinedList"/>
    <dgm:cxn modelId="{F97C3673-6FAC-490C-90E1-2081E72D5482}" type="presOf" srcId="{B9BFFA14-2A06-4B4F-91F4-E654E2C5E136}" destId="{E8A2CB13-8076-41BB-90F2-BECB152BA0B4}" srcOrd="0" destOrd="0" presId="urn:microsoft.com/office/officeart/2008/layout/LinedList"/>
    <dgm:cxn modelId="{660BEB54-74A8-4459-9BD6-301E111B23E9}" srcId="{EFE803C8-0CC6-4153-82ED-2660BB9666BC}" destId="{D726DE1A-1564-4BD5-9282-2FC7F68917C9}" srcOrd="3" destOrd="0" parTransId="{A98C8F06-41F0-4986-8540-D338538CABD6}" sibTransId="{34B0D32D-9E22-49B4-8958-7D48117FB5A1}"/>
    <dgm:cxn modelId="{2E8B7077-7341-4A4B-AEE6-07E2D66677FD}" type="presOf" srcId="{B03224AB-2DDC-4E2A-AA96-743F735C04A4}" destId="{7E9D541D-E0B1-45B7-9137-7511A45C8531}" srcOrd="0" destOrd="0" presId="urn:microsoft.com/office/officeart/2008/layout/LinedList"/>
    <dgm:cxn modelId="{F9524A7B-74DC-4863-AB85-50A9BB5A94E3}" srcId="{EFE803C8-0CC6-4153-82ED-2660BB9666BC}" destId="{1E46F028-69A9-4CE9-A681-4BCBDA7B5D92}" srcOrd="9" destOrd="0" parTransId="{7E2156DC-8A0E-4191-AD5E-61E2BA59BF1D}" sibTransId="{8F9275A2-8B26-4E74-8201-5274C182B6DB}"/>
    <dgm:cxn modelId="{41CD8881-7F47-4A08-B992-7E5DF17D076D}" srcId="{EFE803C8-0CC6-4153-82ED-2660BB9666BC}" destId="{5C375124-5C09-443E-9D59-8763C607844B}" srcOrd="4" destOrd="0" parTransId="{B6A5FCAF-0589-404F-9B10-93D88DDB6D56}" sibTransId="{DCD2B116-D419-4ECF-8C25-A8EC7B45E703}"/>
    <dgm:cxn modelId="{C4A5A692-1A21-467A-8CFF-564321087B79}" type="presOf" srcId="{1E46F028-69A9-4CE9-A681-4BCBDA7B5D92}" destId="{BCEFA6F0-D8DA-45FF-8C6B-A4B2547C44A8}" srcOrd="0" destOrd="0" presId="urn:microsoft.com/office/officeart/2008/layout/LinedList"/>
    <dgm:cxn modelId="{C0B6CEA1-5163-4D3A-ACA0-2EA4ECBAEC5A}" type="presOf" srcId="{5C375124-5C09-443E-9D59-8763C607844B}" destId="{0CDBC906-5299-48F9-AB6D-0A41C7954335}" srcOrd="0" destOrd="0" presId="urn:microsoft.com/office/officeart/2008/layout/LinedList"/>
    <dgm:cxn modelId="{3B4B99A6-461A-4F4E-9BCD-B8FE35080B7D}" type="presOf" srcId="{66036AAC-3D0D-4CAA-A2AC-BB0BB62AEB90}" destId="{4CA5557A-4408-4FF9-A616-09982D6441BE}" srcOrd="0" destOrd="0" presId="urn:microsoft.com/office/officeart/2008/layout/LinedList"/>
    <dgm:cxn modelId="{4E1928BB-2F2E-42ED-8B7F-EFC32E0793FF}" type="presOf" srcId="{EA5A1516-2AEB-476C-B1D5-40E1CD890900}" destId="{BA906213-B3B9-451B-BB66-D26E06653D7D}" srcOrd="0" destOrd="0" presId="urn:microsoft.com/office/officeart/2008/layout/LinedList"/>
    <dgm:cxn modelId="{D3E945BC-A1C4-404D-BBEC-DA8C275EE9CF}" srcId="{EFE803C8-0CC6-4153-82ED-2660BB9666BC}" destId="{B9BFFA14-2A06-4B4F-91F4-E654E2C5E136}" srcOrd="2" destOrd="0" parTransId="{E6794B7B-43A4-4BB4-BD17-67A36DB0D269}" sibTransId="{E3BBF19F-C002-4C66-A244-87ABB6D27464}"/>
    <dgm:cxn modelId="{B63563D2-157E-4E0D-B86B-5DFB56C997E0}" type="presOf" srcId="{23B328B5-B376-41D4-B1FF-66733340D545}" destId="{F4A8D03A-36CE-464D-925F-130E1C77296F}" srcOrd="0" destOrd="0" presId="urn:microsoft.com/office/officeart/2008/layout/LinedList"/>
    <dgm:cxn modelId="{A0667BD4-DE43-43D2-865F-3BC9EBB6ADE3}" srcId="{EFE803C8-0CC6-4153-82ED-2660BB9666BC}" destId="{0EA8E1D2-2ABC-443A-AAC3-C4CEBF913865}" srcOrd="0" destOrd="0" parTransId="{7B6E0146-7302-4547-9C10-B50D2D62B1FB}" sibTransId="{60C87D11-30A7-46ED-9809-77115A1D9EBD}"/>
    <dgm:cxn modelId="{45CD33E0-59E6-44D7-9B80-0FC0D0C81735}" type="presOf" srcId="{0EA8E1D2-2ABC-443A-AAC3-C4CEBF913865}" destId="{FA4FA430-8522-4371-AEA8-A03519E34F1F}" srcOrd="0" destOrd="0" presId="urn:microsoft.com/office/officeart/2008/layout/LinedList"/>
    <dgm:cxn modelId="{0844D3E4-5DD7-4194-BA71-625587A9FFEB}" srcId="{EFE803C8-0CC6-4153-82ED-2660BB9666BC}" destId="{EA5A1516-2AEB-476C-B1D5-40E1CD890900}" srcOrd="1" destOrd="0" parTransId="{E534F7DC-E14F-4AEA-9E59-8DD36BF2E645}" sibTransId="{9A19DF49-00EF-471E-B8E7-FAE8A01F6560}"/>
    <dgm:cxn modelId="{390CD9E4-1729-4BC9-AD22-8C2188BDFA01}" srcId="{EFE803C8-0CC6-4153-82ED-2660BB9666BC}" destId="{C80AA429-52E3-4A56-82A2-72002653097A}" srcOrd="10" destOrd="0" parTransId="{FA01AC19-FFD5-4B88-A74B-F185AA4B19C1}" sibTransId="{D015BE7A-E715-451D-BF1C-E2250ED41656}"/>
    <dgm:cxn modelId="{01B3BFF2-530C-445A-90CB-B70FD401A361}" type="presOf" srcId="{F043BC6A-2512-4A88-AF53-090AEFB85A10}" destId="{C0A5C737-AC33-4028-A8EE-0F2F691339DB}" srcOrd="0" destOrd="0" presId="urn:microsoft.com/office/officeart/2008/layout/LinedList"/>
    <dgm:cxn modelId="{425BD2F2-AABF-404C-8096-28A23DC0469A}" type="presOf" srcId="{EFE803C8-0CC6-4153-82ED-2660BB9666BC}" destId="{DB93D0A6-7B12-4627-AA0C-E84EE9D08326}" srcOrd="0" destOrd="0" presId="urn:microsoft.com/office/officeart/2008/layout/LinedList"/>
    <dgm:cxn modelId="{A0C74AFD-E5C5-4333-BE36-C3FD5442F2AB}" srcId="{EFE803C8-0CC6-4153-82ED-2660BB9666BC}" destId="{580F8F98-602E-41AC-A280-EC2960CF51F8}" srcOrd="11" destOrd="0" parTransId="{9A037F73-A49D-4252-B3C2-CE8C57CE9BDD}" sibTransId="{C746CCBA-6EB1-4583-A595-39AEA77E298F}"/>
    <dgm:cxn modelId="{A50D7CFF-9D5E-4D82-A500-8FFE81CF5AD5}" type="presOf" srcId="{0EAE762B-1A7F-4B1D-B969-B66BD0DDC063}" destId="{EA8702B7-910B-49E5-B436-2413B5E11AAA}" srcOrd="0" destOrd="0" presId="urn:microsoft.com/office/officeart/2008/layout/LinedList"/>
    <dgm:cxn modelId="{F7F486FF-8C45-415C-B88F-978F73643603}" srcId="{EFE803C8-0CC6-4153-82ED-2660BB9666BC}" destId="{23B328B5-B376-41D4-B1FF-66733340D545}" srcOrd="12" destOrd="0" parTransId="{F0A25F10-CB6F-4B0B-9B4F-5E1465221A4A}" sibTransId="{864770E1-59BD-4E1A-98C3-DA2EE8FBD8CE}"/>
    <dgm:cxn modelId="{71ED16FC-7664-4970-9632-4E1F4D796DA9}" type="presParOf" srcId="{DB93D0A6-7B12-4627-AA0C-E84EE9D08326}" destId="{1CC73ABB-E6EC-4151-90B5-7108196AD65F}" srcOrd="0" destOrd="0" presId="urn:microsoft.com/office/officeart/2008/layout/LinedList"/>
    <dgm:cxn modelId="{AE1862D8-6763-4C52-918F-147544E86E5E}" type="presParOf" srcId="{DB93D0A6-7B12-4627-AA0C-E84EE9D08326}" destId="{2AC7629B-EA21-42F0-945E-696335065A46}" srcOrd="1" destOrd="0" presId="urn:microsoft.com/office/officeart/2008/layout/LinedList"/>
    <dgm:cxn modelId="{5900645A-63C9-45FF-B7A4-A4929AE97CD8}" type="presParOf" srcId="{2AC7629B-EA21-42F0-945E-696335065A46}" destId="{FA4FA430-8522-4371-AEA8-A03519E34F1F}" srcOrd="0" destOrd="0" presId="urn:microsoft.com/office/officeart/2008/layout/LinedList"/>
    <dgm:cxn modelId="{A70F81D1-A2B9-4865-B2DC-E574409E6AF2}" type="presParOf" srcId="{2AC7629B-EA21-42F0-945E-696335065A46}" destId="{AD2809FC-386F-41E6-A358-CB76645DB932}" srcOrd="1" destOrd="0" presId="urn:microsoft.com/office/officeart/2008/layout/LinedList"/>
    <dgm:cxn modelId="{53F1144E-59FB-41E2-9FAD-8B82F492600A}" type="presParOf" srcId="{DB93D0A6-7B12-4627-AA0C-E84EE9D08326}" destId="{4394A547-CA46-4AFF-BCCE-119E952F5C89}" srcOrd="2" destOrd="0" presId="urn:microsoft.com/office/officeart/2008/layout/LinedList"/>
    <dgm:cxn modelId="{79E00ABA-4AC7-4F4C-9FB1-29CF376635F5}" type="presParOf" srcId="{DB93D0A6-7B12-4627-AA0C-E84EE9D08326}" destId="{05D85151-E32B-4E99-999D-B69A870F8540}" srcOrd="3" destOrd="0" presId="urn:microsoft.com/office/officeart/2008/layout/LinedList"/>
    <dgm:cxn modelId="{F83222CA-8A4F-4151-9FD8-CE5778F595C9}" type="presParOf" srcId="{05D85151-E32B-4E99-999D-B69A870F8540}" destId="{BA906213-B3B9-451B-BB66-D26E06653D7D}" srcOrd="0" destOrd="0" presId="urn:microsoft.com/office/officeart/2008/layout/LinedList"/>
    <dgm:cxn modelId="{10BB1EF0-4998-4001-AC1A-F0A18155D3D0}" type="presParOf" srcId="{05D85151-E32B-4E99-999D-B69A870F8540}" destId="{65935C77-740E-4F30-B69D-7A78E19B5022}" srcOrd="1" destOrd="0" presId="urn:microsoft.com/office/officeart/2008/layout/LinedList"/>
    <dgm:cxn modelId="{CB289289-6363-42B1-A7EF-EADC7A15BC78}" type="presParOf" srcId="{DB93D0A6-7B12-4627-AA0C-E84EE9D08326}" destId="{7D9D0E9A-9424-43EC-88FE-430E12F0CCDC}" srcOrd="4" destOrd="0" presId="urn:microsoft.com/office/officeart/2008/layout/LinedList"/>
    <dgm:cxn modelId="{A6BF5105-FAB6-486E-927D-725B96E6AF54}" type="presParOf" srcId="{DB93D0A6-7B12-4627-AA0C-E84EE9D08326}" destId="{FCF86771-9566-4CC2-B0B8-DB043966B187}" srcOrd="5" destOrd="0" presId="urn:microsoft.com/office/officeart/2008/layout/LinedList"/>
    <dgm:cxn modelId="{2C04C218-ED95-48AF-90B9-5EBD7EA9458E}" type="presParOf" srcId="{FCF86771-9566-4CC2-B0B8-DB043966B187}" destId="{E8A2CB13-8076-41BB-90F2-BECB152BA0B4}" srcOrd="0" destOrd="0" presId="urn:microsoft.com/office/officeart/2008/layout/LinedList"/>
    <dgm:cxn modelId="{7A66907D-C316-4191-A13F-209BCAF50D5E}" type="presParOf" srcId="{FCF86771-9566-4CC2-B0B8-DB043966B187}" destId="{EE4BC0C4-8705-459B-B3A9-116EF0078DE7}" srcOrd="1" destOrd="0" presId="urn:microsoft.com/office/officeart/2008/layout/LinedList"/>
    <dgm:cxn modelId="{1A6A5E45-0FB2-4360-AF63-E59ABAA94DE5}" type="presParOf" srcId="{DB93D0A6-7B12-4627-AA0C-E84EE9D08326}" destId="{50114796-F212-4198-8332-608448127FF0}" srcOrd="6" destOrd="0" presId="urn:microsoft.com/office/officeart/2008/layout/LinedList"/>
    <dgm:cxn modelId="{2CBCA290-A83C-42E3-9801-47EC249E134D}" type="presParOf" srcId="{DB93D0A6-7B12-4627-AA0C-E84EE9D08326}" destId="{596C7606-57BE-448B-8E9B-52DE6281FCE1}" srcOrd="7" destOrd="0" presId="urn:microsoft.com/office/officeart/2008/layout/LinedList"/>
    <dgm:cxn modelId="{6F634693-F10E-4CF8-80DE-914D51E5A878}" type="presParOf" srcId="{596C7606-57BE-448B-8E9B-52DE6281FCE1}" destId="{90CD75D5-0F2F-4886-A897-683DE3C563B9}" srcOrd="0" destOrd="0" presId="urn:microsoft.com/office/officeart/2008/layout/LinedList"/>
    <dgm:cxn modelId="{A700D8E7-B9B6-4A5D-BFCB-1485005A1C22}" type="presParOf" srcId="{596C7606-57BE-448B-8E9B-52DE6281FCE1}" destId="{BBE4F2B0-DA74-4F57-891E-4FB6AD4A6E51}" srcOrd="1" destOrd="0" presId="urn:microsoft.com/office/officeart/2008/layout/LinedList"/>
    <dgm:cxn modelId="{FEC70566-8DED-4F81-B80C-E1A2020CAE40}" type="presParOf" srcId="{DB93D0A6-7B12-4627-AA0C-E84EE9D08326}" destId="{DC583699-4289-46A9-8BBF-F799AF9D50AE}" srcOrd="8" destOrd="0" presId="urn:microsoft.com/office/officeart/2008/layout/LinedList"/>
    <dgm:cxn modelId="{DB250054-63C1-4C9F-8102-08B2D2F43126}" type="presParOf" srcId="{DB93D0A6-7B12-4627-AA0C-E84EE9D08326}" destId="{729DA22A-AB27-4D70-A9D4-8BA77E52A2ED}" srcOrd="9" destOrd="0" presId="urn:microsoft.com/office/officeart/2008/layout/LinedList"/>
    <dgm:cxn modelId="{768EDF0D-86BA-4EE5-8C6C-6867CD4D5FB5}" type="presParOf" srcId="{729DA22A-AB27-4D70-A9D4-8BA77E52A2ED}" destId="{0CDBC906-5299-48F9-AB6D-0A41C7954335}" srcOrd="0" destOrd="0" presId="urn:microsoft.com/office/officeart/2008/layout/LinedList"/>
    <dgm:cxn modelId="{DD25B5BC-0D6B-4DFE-9C0C-61DD29847810}" type="presParOf" srcId="{729DA22A-AB27-4D70-A9D4-8BA77E52A2ED}" destId="{B8818061-4A82-41E9-A535-539184188CE2}" srcOrd="1" destOrd="0" presId="urn:microsoft.com/office/officeart/2008/layout/LinedList"/>
    <dgm:cxn modelId="{D0F9AC37-7191-4F53-B67C-800307E4BED7}" type="presParOf" srcId="{DB93D0A6-7B12-4627-AA0C-E84EE9D08326}" destId="{8E88C420-4A27-42EE-A179-9169CDA9B0CE}" srcOrd="10" destOrd="0" presId="urn:microsoft.com/office/officeart/2008/layout/LinedList"/>
    <dgm:cxn modelId="{8FF7EFDD-D37F-4818-A012-63C8622B5B1C}" type="presParOf" srcId="{DB93D0A6-7B12-4627-AA0C-E84EE9D08326}" destId="{8442B304-EF5A-4ECD-8846-795F50945BE1}" srcOrd="11" destOrd="0" presId="urn:microsoft.com/office/officeart/2008/layout/LinedList"/>
    <dgm:cxn modelId="{A1F263F6-D254-43E5-835E-6AB692E68559}" type="presParOf" srcId="{8442B304-EF5A-4ECD-8846-795F50945BE1}" destId="{7E9D541D-E0B1-45B7-9137-7511A45C8531}" srcOrd="0" destOrd="0" presId="urn:microsoft.com/office/officeart/2008/layout/LinedList"/>
    <dgm:cxn modelId="{7A607505-9BB9-4A37-8DEB-E3FE746878DF}" type="presParOf" srcId="{8442B304-EF5A-4ECD-8846-795F50945BE1}" destId="{14FF1CBB-E1AB-4B6F-A79B-D28D68A85C05}" srcOrd="1" destOrd="0" presId="urn:microsoft.com/office/officeart/2008/layout/LinedList"/>
    <dgm:cxn modelId="{515B3412-912E-4A10-BF29-DF20EF8CC5EE}" type="presParOf" srcId="{DB93D0A6-7B12-4627-AA0C-E84EE9D08326}" destId="{3964261C-0DC7-413C-AC96-C5951D21AEBA}" srcOrd="12" destOrd="0" presId="urn:microsoft.com/office/officeart/2008/layout/LinedList"/>
    <dgm:cxn modelId="{92D2A331-0A75-4D08-BDF5-94CA0EAECBA0}" type="presParOf" srcId="{DB93D0A6-7B12-4627-AA0C-E84EE9D08326}" destId="{94D68922-3DF1-4572-8685-E0584F29F6E6}" srcOrd="13" destOrd="0" presId="urn:microsoft.com/office/officeart/2008/layout/LinedList"/>
    <dgm:cxn modelId="{461B8AF2-68F2-4B54-9C3E-BC6E5C67030B}" type="presParOf" srcId="{94D68922-3DF1-4572-8685-E0584F29F6E6}" destId="{CF12D78C-0836-452B-9D97-D3CE10B353FC}" srcOrd="0" destOrd="0" presId="urn:microsoft.com/office/officeart/2008/layout/LinedList"/>
    <dgm:cxn modelId="{B27695E1-AD4A-4E5D-B670-19F10A39FBAE}" type="presParOf" srcId="{94D68922-3DF1-4572-8685-E0584F29F6E6}" destId="{FAFEAD2E-D74E-4141-B399-000B8F0E2143}" srcOrd="1" destOrd="0" presId="urn:microsoft.com/office/officeart/2008/layout/LinedList"/>
    <dgm:cxn modelId="{D2A4B61B-6FC2-41B3-83A8-CEDE77910C54}" type="presParOf" srcId="{DB93D0A6-7B12-4627-AA0C-E84EE9D08326}" destId="{ADAE3835-8F80-41B8-85D8-AD17B2594119}" srcOrd="14" destOrd="0" presId="urn:microsoft.com/office/officeart/2008/layout/LinedList"/>
    <dgm:cxn modelId="{62133042-5531-49FF-8C86-6D3848B6D08D}" type="presParOf" srcId="{DB93D0A6-7B12-4627-AA0C-E84EE9D08326}" destId="{B2E09546-7466-456E-A26D-A8C360607574}" srcOrd="15" destOrd="0" presId="urn:microsoft.com/office/officeart/2008/layout/LinedList"/>
    <dgm:cxn modelId="{E10DF79B-CC41-4410-BF03-B3D5E8FB0738}" type="presParOf" srcId="{B2E09546-7466-456E-A26D-A8C360607574}" destId="{C0A5C737-AC33-4028-A8EE-0F2F691339DB}" srcOrd="0" destOrd="0" presId="urn:microsoft.com/office/officeart/2008/layout/LinedList"/>
    <dgm:cxn modelId="{E6E03D5C-A2AC-400B-8895-7C274230D903}" type="presParOf" srcId="{B2E09546-7466-456E-A26D-A8C360607574}" destId="{AF5DC866-9DC5-447C-B61B-5202A25AFE7E}" srcOrd="1" destOrd="0" presId="urn:microsoft.com/office/officeart/2008/layout/LinedList"/>
    <dgm:cxn modelId="{0496125E-0CD0-46FC-B09C-A6123777277A}" type="presParOf" srcId="{DB93D0A6-7B12-4627-AA0C-E84EE9D08326}" destId="{9852C439-5314-4708-8EC5-67D2E63F7B0F}" srcOrd="16" destOrd="0" presId="urn:microsoft.com/office/officeart/2008/layout/LinedList"/>
    <dgm:cxn modelId="{007AB895-E3DE-4C33-8739-2DB7D6896032}" type="presParOf" srcId="{DB93D0A6-7B12-4627-AA0C-E84EE9D08326}" destId="{B0317A71-D39A-4A5F-BEB1-804AC4F59E43}" srcOrd="17" destOrd="0" presId="urn:microsoft.com/office/officeart/2008/layout/LinedList"/>
    <dgm:cxn modelId="{E527BC84-D3F0-47C0-A366-3E6887BC851E}" type="presParOf" srcId="{B0317A71-D39A-4A5F-BEB1-804AC4F59E43}" destId="{EA8702B7-910B-49E5-B436-2413B5E11AAA}" srcOrd="0" destOrd="0" presId="urn:microsoft.com/office/officeart/2008/layout/LinedList"/>
    <dgm:cxn modelId="{68087BB8-1AE4-4779-BA1F-267E8FAF0B19}" type="presParOf" srcId="{B0317A71-D39A-4A5F-BEB1-804AC4F59E43}" destId="{0C580AE7-4236-403B-8BAE-E964A05B5B70}" srcOrd="1" destOrd="0" presId="urn:microsoft.com/office/officeart/2008/layout/LinedList"/>
    <dgm:cxn modelId="{1EF1A853-A778-4259-8CA2-8EE7802E2B2E}" type="presParOf" srcId="{DB93D0A6-7B12-4627-AA0C-E84EE9D08326}" destId="{4BD1F078-9550-4503-A92C-FA21E43633DF}" srcOrd="18" destOrd="0" presId="urn:microsoft.com/office/officeart/2008/layout/LinedList"/>
    <dgm:cxn modelId="{421D7137-F698-40B6-B943-65A40631638C}" type="presParOf" srcId="{DB93D0A6-7B12-4627-AA0C-E84EE9D08326}" destId="{8C881325-8AD2-47EB-BC9A-C175FFAFFBC9}" srcOrd="19" destOrd="0" presId="urn:microsoft.com/office/officeart/2008/layout/LinedList"/>
    <dgm:cxn modelId="{E6C42FDB-E4A0-45F6-BD85-0D331502F1D7}" type="presParOf" srcId="{8C881325-8AD2-47EB-BC9A-C175FFAFFBC9}" destId="{BCEFA6F0-D8DA-45FF-8C6B-A4B2547C44A8}" srcOrd="0" destOrd="0" presId="urn:microsoft.com/office/officeart/2008/layout/LinedList"/>
    <dgm:cxn modelId="{DE92ECFB-7A87-427C-B4CD-FBA19BFE1B5D}" type="presParOf" srcId="{8C881325-8AD2-47EB-BC9A-C175FFAFFBC9}" destId="{176E07E3-9F2C-4855-A769-468619D641B0}" srcOrd="1" destOrd="0" presId="urn:microsoft.com/office/officeart/2008/layout/LinedList"/>
    <dgm:cxn modelId="{BD06BA1A-1366-4B05-B037-D76ED75362AF}" type="presParOf" srcId="{DB93D0A6-7B12-4627-AA0C-E84EE9D08326}" destId="{87AA9126-FF63-412D-8B4D-02CA46F80AF3}" srcOrd="20" destOrd="0" presId="urn:microsoft.com/office/officeart/2008/layout/LinedList"/>
    <dgm:cxn modelId="{3E9C3A2B-96BD-48C2-B455-11F9431AE1ED}" type="presParOf" srcId="{DB93D0A6-7B12-4627-AA0C-E84EE9D08326}" destId="{B8741274-B62D-4F81-9D4E-F85BD1E69807}" srcOrd="21" destOrd="0" presId="urn:microsoft.com/office/officeart/2008/layout/LinedList"/>
    <dgm:cxn modelId="{770FAE3B-F28D-4730-9D88-996218B5CC2B}" type="presParOf" srcId="{B8741274-B62D-4F81-9D4E-F85BD1E69807}" destId="{3303FCAB-999C-456B-9905-141E8544B53F}" srcOrd="0" destOrd="0" presId="urn:microsoft.com/office/officeart/2008/layout/LinedList"/>
    <dgm:cxn modelId="{300A0CA4-03EC-4F58-BCE0-D68E39BC9901}" type="presParOf" srcId="{B8741274-B62D-4F81-9D4E-F85BD1E69807}" destId="{BAA4DCBE-E2AA-4443-89A4-DC6E3EF1D263}" srcOrd="1" destOrd="0" presId="urn:microsoft.com/office/officeart/2008/layout/LinedList"/>
    <dgm:cxn modelId="{AFE397F7-CA5C-4523-AE13-F21FB8B189CF}" type="presParOf" srcId="{DB93D0A6-7B12-4627-AA0C-E84EE9D08326}" destId="{4E7F6DE6-8E3D-482F-A994-90FBCC308C0D}" srcOrd="22" destOrd="0" presId="urn:microsoft.com/office/officeart/2008/layout/LinedList"/>
    <dgm:cxn modelId="{C549248D-4097-4566-9D70-6814819EE8FA}" type="presParOf" srcId="{DB93D0A6-7B12-4627-AA0C-E84EE9D08326}" destId="{B729EC2C-FECE-48BD-84A4-8BA20BAB8800}" srcOrd="23" destOrd="0" presId="urn:microsoft.com/office/officeart/2008/layout/LinedList"/>
    <dgm:cxn modelId="{EE3E1A99-670C-4989-8FE2-631BC02F4E94}" type="presParOf" srcId="{B729EC2C-FECE-48BD-84A4-8BA20BAB8800}" destId="{4F8830B9-9012-475C-A877-D7219C1DD83A}" srcOrd="0" destOrd="0" presId="urn:microsoft.com/office/officeart/2008/layout/LinedList"/>
    <dgm:cxn modelId="{BC302CEC-C473-47C9-9A87-DFEBB48D4C67}" type="presParOf" srcId="{B729EC2C-FECE-48BD-84A4-8BA20BAB8800}" destId="{541E48A5-0C93-4BA1-A4B1-F7DF25731846}" srcOrd="1" destOrd="0" presId="urn:microsoft.com/office/officeart/2008/layout/LinedList"/>
    <dgm:cxn modelId="{7D850F2C-2367-4531-A6C5-0F28B65D3FAE}" type="presParOf" srcId="{DB93D0A6-7B12-4627-AA0C-E84EE9D08326}" destId="{32266851-6FF0-4573-BC88-EF14989610E0}" srcOrd="24" destOrd="0" presId="urn:microsoft.com/office/officeart/2008/layout/LinedList"/>
    <dgm:cxn modelId="{C5DD6929-49A4-4A11-9300-6426AB50B4F2}" type="presParOf" srcId="{DB93D0A6-7B12-4627-AA0C-E84EE9D08326}" destId="{EC31D514-BBC8-4494-9F64-B7273BB7F970}" srcOrd="25" destOrd="0" presId="urn:microsoft.com/office/officeart/2008/layout/LinedList"/>
    <dgm:cxn modelId="{2FD818A4-AC97-4B35-A45D-618768D9F8A7}" type="presParOf" srcId="{EC31D514-BBC8-4494-9F64-B7273BB7F970}" destId="{F4A8D03A-36CE-464D-925F-130E1C77296F}" srcOrd="0" destOrd="0" presId="urn:microsoft.com/office/officeart/2008/layout/LinedList"/>
    <dgm:cxn modelId="{BD9AC9FB-47CA-405C-B8E2-A8964C7F9B6C}" type="presParOf" srcId="{EC31D514-BBC8-4494-9F64-B7273BB7F970}" destId="{4B878F97-A03D-4D03-828A-22510881F965}" srcOrd="1" destOrd="0" presId="urn:microsoft.com/office/officeart/2008/layout/LinedList"/>
    <dgm:cxn modelId="{FF7AEABC-53B1-4AC4-B33D-141C2B30E647}" type="presParOf" srcId="{DB93D0A6-7B12-4627-AA0C-E84EE9D08326}" destId="{3127C669-E9C1-4729-8055-A0E9491B5201}" srcOrd="26" destOrd="0" presId="urn:microsoft.com/office/officeart/2008/layout/LinedList"/>
    <dgm:cxn modelId="{A54A9E45-B61E-43CC-A1FB-146C5C438C8F}" type="presParOf" srcId="{DB93D0A6-7B12-4627-AA0C-E84EE9D08326}" destId="{41BAE78D-CD38-4845-9A5F-45FB2A2CC41E}" srcOrd="27" destOrd="0" presId="urn:microsoft.com/office/officeart/2008/layout/LinedList"/>
    <dgm:cxn modelId="{DF19C96B-91F7-4E05-944F-536DB6A4BA30}" type="presParOf" srcId="{41BAE78D-CD38-4845-9A5F-45FB2A2CC41E}" destId="{4CA5557A-4408-4FF9-A616-09982D6441BE}" srcOrd="0" destOrd="0" presId="urn:microsoft.com/office/officeart/2008/layout/LinedList"/>
    <dgm:cxn modelId="{040B3FAC-2486-4926-80CE-9556063CA1C3}" type="presParOf" srcId="{41BAE78D-CD38-4845-9A5F-45FB2A2CC41E}" destId="{2DF2CD74-73CD-4B6A-92EB-7C3D28A9D9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A92AD-4A97-4E67-9696-8CB2B539EA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790CE6-B21F-4FB2-88F7-1C4EE0D1D6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Self supervised Learning is used to </a:t>
          </a:r>
          <a:r>
            <a:rPr lang="en-US" b="1" dirty="0"/>
            <a:t>learn powerful representations</a:t>
          </a:r>
          <a:r>
            <a:rPr lang="en-US" dirty="0"/>
            <a:t> from speech audio</a:t>
          </a:r>
        </a:p>
      </dgm:t>
    </dgm:pt>
    <dgm:pt modelId="{E1518D7D-3908-4DA7-8E41-5AE91EB82772}" type="parTrans" cxnId="{8D12AD53-F77C-4772-8787-B91790824FF5}">
      <dgm:prSet/>
      <dgm:spPr/>
      <dgm:t>
        <a:bodyPr/>
        <a:lstStyle/>
        <a:p>
          <a:endParaRPr lang="en-US"/>
        </a:p>
      </dgm:t>
    </dgm:pt>
    <dgm:pt modelId="{AE1A407B-35B4-4DC1-9A6C-44E40CC38D60}" type="sibTrans" cxnId="{8D12AD53-F77C-4772-8787-B91790824FF5}">
      <dgm:prSet/>
      <dgm:spPr/>
      <dgm:t>
        <a:bodyPr/>
        <a:lstStyle/>
        <a:p>
          <a:endParaRPr lang="en-US"/>
        </a:p>
      </dgm:t>
    </dgm:pt>
    <dgm:pt modelId="{2A65290E-9BA1-4D3D-9609-4DFE445944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wav2vec 2.0 </a:t>
          </a:r>
          <a:r>
            <a:rPr lang="en-US" b="1" dirty="0"/>
            <a:t>masks the speech input </a:t>
          </a:r>
          <a:r>
            <a:rPr lang="en-US" dirty="0"/>
            <a:t>in the </a:t>
          </a:r>
          <a:r>
            <a:rPr lang="en-US" b="1" dirty="0"/>
            <a:t>latent space </a:t>
          </a:r>
          <a:r>
            <a:rPr lang="en-US" dirty="0"/>
            <a:t>and solves a </a:t>
          </a:r>
          <a:r>
            <a:rPr lang="en-US" b="1" dirty="0"/>
            <a:t>contrastive task </a:t>
          </a:r>
          <a:r>
            <a:rPr lang="en-US" dirty="0"/>
            <a:t>defined over a quantization of the latent representations which are jointly learned.</a:t>
          </a:r>
        </a:p>
      </dgm:t>
    </dgm:pt>
    <dgm:pt modelId="{4281E2D4-20DD-4252-A9BD-60D8F4C47A56}" type="parTrans" cxnId="{927CB91D-7DC4-4676-B687-8FF1E6709406}">
      <dgm:prSet/>
      <dgm:spPr/>
      <dgm:t>
        <a:bodyPr/>
        <a:lstStyle/>
        <a:p>
          <a:endParaRPr lang="en-US"/>
        </a:p>
      </dgm:t>
    </dgm:pt>
    <dgm:pt modelId="{10FEE963-434E-49F0-8109-F865BE25B3F8}" type="sibTrans" cxnId="{927CB91D-7DC4-4676-B687-8FF1E6709406}">
      <dgm:prSet/>
      <dgm:spPr/>
      <dgm:t>
        <a:bodyPr/>
        <a:lstStyle/>
        <a:p>
          <a:endParaRPr lang="en-US"/>
        </a:p>
      </dgm:t>
    </dgm:pt>
    <dgm:pt modelId="{244444DB-A41D-41AA-B87C-9F1FA56A8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State of the art on both the 100 hours subset </a:t>
          </a:r>
          <a:r>
            <a:rPr lang="en-US" b="1" dirty="0"/>
            <a:t>of </a:t>
          </a:r>
          <a:r>
            <a:rPr lang="en-US" b="1" dirty="0" err="1"/>
            <a:t>LibriSpeech</a:t>
          </a:r>
          <a:r>
            <a:rPr lang="en-US" b="1" dirty="0"/>
            <a:t> and TIMIT</a:t>
          </a:r>
        </a:p>
      </dgm:t>
    </dgm:pt>
    <dgm:pt modelId="{4C05B157-AB46-4E49-9588-D08313DA0F00}" type="parTrans" cxnId="{2B783927-7551-466C-BFD9-8BE29E2EAE97}">
      <dgm:prSet/>
      <dgm:spPr/>
      <dgm:t>
        <a:bodyPr/>
        <a:lstStyle/>
        <a:p>
          <a:endParaRPr lang="en-US"/>
        </a:p>
      </dgm:t>
    </dgm:pt>
    <dgm:pt modelId="{9F7BC9CF-5B17-4B70-AFDC-7F982BA7ADE1}" type="sibTrans" cxnId="{2B783927-7551-466C-BFD9-8BE29E2EAE97}">
      <dgm:prSet/>
      <dgm:spPr/>
      <dgm:t>
        <a:bodyPr/>
        <a:lstStyle/>
        <a:p>
          <a:endParaRPr lang="en-US"/>
        </a:p>
      </dgm:t>
    </dgm:pt>
    <dgm:pt modelId="{2B2DD15E-0E33-46F2-BA47-6E8D84B5B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just </a:t>
          </a:r>
          <a:r>
            <a:rPr lang="en-US" b="1" dirty="0"/>
            <a:t>10 minutes of labeled data </a:t>
          </a:r>
          <a:r>
            <a:rPr lang="en-US" dirty="0"/>
            <a:t>and </a:t>
          </a:r>
          <a:r>
            <a:rPr lang="en-US" b="1" dirty="0"/>
            <a:t>pre-training on 53k hours of unlabeled </a:t>
          </a:r>
          <a:r>
            <a:rPr lang="en-US" dirty="0"/>
            <a:t>data still achieves </a:t>
          </a:r>
          <a:r>
            <a:rPr lang="en-US" b="1" dirty="0"/>
            <a:t>4.8/8.2 WER</a:t>
          </a:r>
        </a:p>
      </dgm:t>
    </dgm:pt>
    <dgm:pt modelId="{24C20D1F-BDB6-42D0-96EB-59B6A082C680}" type="parTrans" cxnId="{9C98232D-64FC-403A-99B3-3B20EA3EA3DB}">
      <dgm:prSet/>
      <dgm:spPr/>
      <dgm:t>
        <a:bodyPr/>
        <a:lstStyle/>
        <a:p>
          <a:endParaRPr lang="en-US"/>
        </a:p>
      </dgm:t>
    </dgm:pt>
    <dgm:pt modelId="{44EEA70D-80DF-4275-A638-1F548A9308C2}" type="sibTrans" cxnId="{9C98232D-64FC-403A-99B3-3B20EA3EA3DB}">
      <dgm:prSet/>
      <dgm:spPr/>
      <dgm:t>
        <a:bodyPr/>
        <a:lstStyle/>
        <a:p>
          <a:endParaRPr lang="en-US"/>
        </a:p>
      </dgm:t>
    </dgm:pt>
    <dgm:pt modelId="{F9B51E4C-12E7-45B4-9028-3852C4DF4337}" type="pres">
      <dgm:prSet presAssocID="{4F6A92AD-4A97-4E67-9696-8CB2B539EA11}" presName="root" presStyleCnt="0">
        <dgm:presLayoutVars>
          <dgm:dir/>
          <dgm:resizeHandles val="exact"/>
        </dgm:presLayoutVars>
      </dgm:prSet>
      <dgm:spPr/>
    </dgm:pt>
    <dgm:pt modelId="{52AC4727-05E6-4236-BC40-48F9AD7A5D33}" type="pres">
      <dgm:prSet presAssocID="{9B790CE6-B21F-4FB2-88F7-1C4EE0D1D629}" presName="compNode" presStyleCnt="0"/>
      <dgm:spPr/>
    </dgm:pt>
    <dgm:pt modelId="{B514ABDC-988C-4DAC-81C4-AE72ACB53E6C}" type="pres">
      <dgm:prSet presAssocID="{9B790CE6-B21F-4FB2-88F7-1C4EE0D1D629}" presName="bgRect" presStyleLbl="bgShp" presStyleIdx="0" presStyleCnt="4"/>
      <dgm:spPr/>
    </dgm:pt>
    <dgm:pt modelId="{775BC787-C5D3-4B2C-9DB1-12E8067C2B73}" type="pres">
      <dgm:prSet presAssocID="{9B790CE6-B21F-4FB2-88F7-1C4EE0D1D6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CF4A43B7-3A34-4325-AD01-F3D24656F4B4}" type="pres">
      <dgm:prSet presAssocID="{9B790CE6-B21F-4FB2-88F7-1C4EE0D1D629}" presName="spaceRect" presStyleCnt="0"/>
      <dgm:spPr/>
    </dgm:pt>
    <dgm:pt modelId="{50D880BB-8303-4E94-9CD9-96CC88505376}" type="pres">
      <dgm:prSet presAssocID="{9B790CE6-B21F-4FB2-88F7-1C4EE0D1D629}" presName="parTx" presStyleLbl="revTx" presStyleIdx="0" presStyleCnt="4">
        <dgm:presLayoutVars>
          <dgm:chMax val="0"/>
          <dgm:chPref val="0"/>
        </dgm:presLayoutVars>
      </dgm:prSet>
      <dgm:spPr/>
    </dgm:pt>
    <dgm:pt modelId="{6DC04DDC-3973-4399-A5E7-379B0877BD06}" type="pres">
      <dgm:prSet presAssocID="{AE1A407B-35B4-4DC1-9A6C-44E40CC38D60}" presName="sibTrans" presStyleCnt="0"/>
      <dgm:spPr/>
    </dgm:pt>
    <dgm:pt modelId="{61EB86E6-41E9-4D24-92DB-2345B0D5CE82}" type="pres">
      <dgm:prSet presAssocID="{2A65290E-9BA1-4D3D-9609-4DFE44594406}" presName="compNode" presStyleCnt="0"/>
      <dgm:spPr/>
    </dgm:pt>
    <dgm:pt modelId="{A67EBA17-A30A-42B0-BB9B-1CADE01481EB}" type="pres">
      <dgm:prSet presAssocID="{2A65290E-9BA1-4D3D-9609-4DFE44594406}" presName="bgRect" presStyleLbl="bgShp" presStyleIdx="1" presStyleCnt="4"/>
      <dgm:spPr/>
    </dgm:pt>
    <dgm:pt modelId="{103B0C77-CFF6-49D1-93A6-2546E1EB60E3}" type="pres">
      <dgm:prSet presAssocID="{2A65290E-9BA1-4D3D-9609-4DFE445944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A6B3004-1C92-4AC5-8719-2F4DB3D43BF2}" type="pres">
      <dgm:prSet presAssocID="{2A65290E-9BA1-4D3D-9609-4DFE44594406}" presName="spaceRect" presStyleCnt="0"/>
      <dgm:spPr/>
    </dgm:pt>
    <dgm:pt modelId="{C49924C2-8CCE-47F0-B37C-5B6B6036D46D}" type="pres">
      <dgm:prSet presAssocID="{2A65290E-9BA1-4D3D-9609-4DFE44594406}" presName="parTx" presStyleLbl="revTx" presStyleIdx="1" presStyleCnt="4">
        <dgm:presLayoutVars>
          <dgm:chMax val="0"/>
          <dgm:chPref val="0"/>
        </dgm:presLayoutVars>
      </dgm:prSet>
      <dgm:spPr/>
    </dgm:pt>
    <dgm:pt modelId="{60183380-3B7F-4236-B418-4508FDBCCA20}" type="pres">
      <dgm:prSet presAssocID="{10FEE963-434E-49F0-8109-F865BE25B3F8}" presName="sibTrans" presStyleCnt="0"/>
      <dgm:spPr/>
    </dgm:pt>
    <dgm:pt modelId="{CDDEE2A9-55D9-4B2B-9803-9FB6BACD2A98}" type="pres">
      <dgm:prSet presAssocID="{244444DB-A41D-41AA-B87C-9F1FA56A845F}" presName="compNode" presStyleCnt="0"/>
      <dgm:spPr/>
    </dgm:pt>
    <dgm:pt modelId="{1349E834-4B1D-4649-9D2E-496906918088}" type="pres">
      <dgm:prSet presAssocID="{244444DB-A41D-41AA-B87C-9F1FA56A845F}" presName="bgRect" presStyleLbl="bgShp" presStyleIdx="2" presStyleCnt="4"/>
      <dgm:spPr/>
    </dgm:pt>
    <dgm:pt modelId="{D3F54CDA-84B9-43F7-AB4B-C96242F6AC52}" type="pres">
      <dgm:prSet presAssocID="{244444DB-A41D-41AA-B87C-9F1FA56A84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2598749-7554-46CB-BD22-EF20687ECABD}" type="pres">
      <dgm:prSet presAssocID="{244444DB-A41D-41AA-B87C-9F1FA56A845F}" presName="spaceRect" presStyleCnt="0"/>
      <dgm:spPr/>
    </dgm:pt>
    <dgm:pt modelId="{4D1F46C3-7F6F-4AEC-8DF9-314D754602F2}" type="pres">
      <dgm:prSet presAssocID="{244444DB-A41D-41AA-B87C-9F1FA56A845F}" presName="parTx" presStyleLbl="revTx" presStyleIdx="2" presStyleCnt="4">
        <dgm:presLayoutVars>
          <dgm:chMax val="0"/>
          <dgm:chPref val="0"/>
        </dgm:presLayoutVars>
      </dgm:prSet>
      <dgm:spPr/>
    </dgm:pt>
    <dgm:pt modelId="{333F58B7-8D47-4A75-94D1-67D971D7AFA7}" type="pres">
      <dgm:prSet presAssocID="{9F7BC9CF-5B17-4B70-AFDC-7F982BA7ADE1}" presName="sibTrans" presStyleCnt="0"/>
      <dgm:spPr/>
    </dgm:pt>
    <dgm:pt modelId="{3A8A25C8-3EA5-4648-A8D1-79239DFA3C92}" type="pres">
      <dgm:prSet presAssocID="{2B2DD15E-0E33-46F2-BA47-6E8D84B5B8E7}" presName="compNode" presStyleCnt="0"/>
      <dgm:spPr/>
    </dgm:pt>
    <dgm:pt modelId="{09207CC1-AB4A-4A04-91C8-57B28ED10512}" type="pres">
      <dgm:prSet presAssocID="{2B2DD15E-0E33-46F2-BA47-6E8D84B5B8E7}" presName="bgRect" presStyleLbl="bgShp" presStyleIdx="3" presStyleCnt="4"/>
      <dgm:spPr/>
    </dgm:pt>
    <dgm:pt modelId="{3631957D-2BE9-4522-ACDB-FCF127118911}" type="pres">
      <dgm:prSet presAssocID="{2B2DD15E-0E33-46F2-BA47-6E8D84B5B8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6192637B-DF80-4F7E-A12B-6AA21EDBB2ED}" type="pres">
      <dgm:prSet presAssocID="{2B2DD15E-0E33-46F2-BA47-6E8D84B5B8E7}" presName="spaceRect" presStyleCnt="0"/>
      <dgm:spPr/>
    </dgm:pt>
    <dgm:pt modelId="{94D51384-96E2-4B7F-B5A7-C5BF289538E7}" type="pres">
      <dgm:prSet presAssocID="{2B2DD15E-0E33-46F2-BA47-6E8D84B5B8E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7CB91D-7DC4-4676-B687-8FF1E6709406}" srcId="{4F6A92AD-4A97-4E67-9696-8CB2B539EA11}" destId="{2A65290E-9BA1-4D3D-9609-4DFE44594406}" srcOrd="1" destOrd="0" parTransId="{4281E2D4-20DD-4252-A9BD-60D8F4C47A56}" sibTransId="{10FEE963-434E-49F0-8109-F865BE25B3F8}"/>
    <dgm:cxn modelId="{2B783927-7551-466C-BFD9-8BE29E2EAE97}" srcId="{4F6A92AD-4A97-4E67-9696-8CB2B539EA11}" destId="{244444DB-A41D-41AA-B87C-9F1FA56A845F}" srcOrd="2" destOrd="0" parTransId="{4C05B157-AB46-4E49-9588-D08313DA0F00}" sibTransId="{9F7BC9CF-5B17-4B70-AFDC-7F982BA7ADE1}"/>
    <dgm:cxn modelId="{9C98232D-64FC-403A-99B3-3B20EA3EA3DB}" srcId="{4F6A92AD-4A97-4E67-9696-8CB2B539EA11}" destId="{2B2DD15E-0E33-46F2-BA47-6E8D84B5B8E7}" srcOrd="3" destOrd="0" parTransId="{24C20D1F-BDB6-42D0-96EB-59B6A082C680}" sibTransId="{44EEA70D-80DF-4275-A638-1F548A9308C2}"/>
    <dgm:cxn modelId="{8D12AD53-F77C-4772-8787-B91790824FF5}" srcId="{4F6A92AD-4A97-4E67-9696-8CB2B539EA11}" destId="{9B790CE6-B21F-4FB2-88F7-1C4EE0D1D629}" srcOrd="0" destOrd="0" parTransId="{E1518D7D-3908-4DA7-8E41-5AE91EB82772}" sibTransId="{AE1A407B-35B4-4DC1-9A6C-44E40CC38D60}"/>
    <dgm:cxn modelId="{0D137B89-727C-4384-A3E5-465736A3DEBB}" type="presOf" srcId="{4F6A92AD-4A97-4E67-9696-8CB2B539EA11}" destId="{F9B51E4C-12E7-45B4-9028-3852C4DF4337}" srcOrd="0" destOrd="0" presId="urn:microsoft.com/office/officeart/2018/2/layout/IconVerticalSolidList"/>
    <dgm:cxn modelId="{C78F8393-88C5-4ECF-BFDC-372E16427FD0}" type="presOf" srcId="{2B2DD15E-0E33-46F2-BA47-6E8D84B5B8E7}" destId="{94D51384-96E2-4B7F-B5A7-C5BF289538E7}" srcOrd="0" destOrd="0" presId="urn:microsoft.com/office/officeart/2018/2/layout/IconVerticalSolidList"/>
    <dgm:cxn modelId="{C1109FC3-1994-4E09-8E84-DD50842DDCDA}" type="presOf" srcId="{2A65290E-9BA1-4D3D-9609-4DFE44594406}" destId="{C49924C2-8CCE-47F0-B37C-5B6B6036D46D}" srcOrd="0" destOrd="0" presId="urn:microsoft.com/office/officeart/2018/2/layout/IconVerticalSolidList"/>
    <dgm:cxn modelId="{68A50CEC-2CFB-41E6-87D9-1C4EA007267E}" type="presOf" srcId="{9B790CE6-B21F-4FB2-88F7-1C4EE0D1D629}" destId="{50D880BB-8303-4E94-9CD9-96CC88505376}" srcOrd="0" destOrd="0" presId="urn:microsoft.com/office/officeart/2018/2/layout/IconVerticalSolidList"/>
    <dgm:cxn modelId="{02335BFA-17B8-4E4F-AA4A-C79DDDA2A605}" type="presOf" srcId="{244444DB-A41D-41AA-B87C-9F1FA56A845F}" destId="{4D1F46C3-7F6F-4AEC-8DF9-314D754602F2}" srcOrd="0" destOrd="0" presId="urn:microsoft.com/office/officeart/2018/2/layout/IconVerticalSolidList"/>
    <dgm:cxn modelId="{3DE85F1E-5587-477A-BAFE-5C945E99D60F}" type="presParOf" srcId="{F9B51E4C-12E7-45B4-9028-3852C4DF4337}" destId="{52AC4727-05E6-4236-BC40-48F9AD7A5D33}" srcOrd="0" destOrd="0" presId="urn:microsoft.com/office/officeart/2018/2/layout/IconVerticalSolidList"/>
    <dgm:cxn modelId="{845AC117-D8CE-4ABB-AE3C-0749980C0FCD}" type="presParOf" srcId="{52AC4727-05E6-4236-BC40-48F9AD7A5D33}" destId="{B514ABDC-988C-4DAC-81C4-AE72ACB53E6C}" srcOrd="0" destOrd="0" presId="urn:microsoft.com/office/officeart/2018/2/layout/IconVerticalSolidList"/>
    <dgm:cxn modelId="{0EB7CDBD-EFA3-44D5-A97F-79DFA0AF3E9D}" type="presParOf" srcId="{52AC4727-05E6-4236-BC40-48F9AD7A5D33}" destId="{775BC787-C5D3-4B2C-9DB1-12E8067C2B73}" srcOrd="1" destOrd="0" presId="urn:microsoft.com/office/officeart/2018/2/layout/IconVerticalSolidList"/>
    <dgm:cxn modelId="{80ED0F26-F1B0-4B1E-963E-57546A29A66C}" type="presParOf" srcId="{52AC4727-05E6-4236-BC40-48F9AD7A5D33}" destId="{CF4A43B7-3A34-4325-AD01-F3D24656F4B4}" srcOrd="2" destOrd="0" presId="urn:microsoft.com/office/officeart/2018/2/layout/IconVerticalSolidList"/>
    <dgm:cxn modelId="{27179E75-11BF-4C47-A630-F15D616D6A6D}" type="presParOf" srcId="{52AC4727-05E6-4236-BC40-48F9AD7A5D33}" destId="{50D880BB-8303-4E94-9CD9-96CC88505376}" srcOrd="3" destOrd="0" presId="urn:microsoft.com/office/officeart/2018/2/layout/IconVerticalSolidList"/>
    <dgm:cxn modelId="{DB40233B-2CF7-42DA-9BF2-2BD76D152180}" type="presParOf" srcId="{F9B51E4C-12E7-45B4-9028-3852C4DF4337}" destId="{6DC04DDC-3973-4399-A5E7-379B0877BD06}" srcOrd="1" destOrd="0" presId="urn:microsoft.com/office/officeart/2018/2/layout/IconVerticalSolidList"/>
    <dgm:cxn modelId="{E42ADBEF-688B-471A-8526-AF95ECF1FDCE}" type="presParOf" srcId="{F9B51E4C-12E7-45B4-9028-3852C4DF4337}" destId="{61EB86E6-41E9-4D24-92DB-2345B0D5CE82}" srcOrd="2" destOrd="0" presId="urn:microsoft.com/office/officeart/2018/2/layout/IconVerticalSolidList"/>
    <dgm:cxn modelId="{111900D0-C48D-42DA-8339-9AC6EEF0F8C1}" type="presParOf" srcId="{61EB86E6-41E9-4D24-92DB-2345B0D5CE82}" destId="{A67EBA17-A30A-42B0-BB9B-1CADE01481EB}" srcOrd="0" destOrd="0" presId="urn:microsoft.com/office/officeart/2018/2/layout/IconVerticalSolidList"/>
    <dgm:cxn modelId="{415E88DF-01DA-43B6-8F99-9594C3468B98}" type="presParOf" srcId="{61EB86E6-41E9-4D24-92DB-2345B0D5CE82}" destId="{103B0C77-CFF6-49D1-93A6-2546E1EB60E3}" srcOrd="1" destOrd="0" presId="urn:microsoft.com/office/officeart/2018/2/layout/IconVerticalSolidList"/>
    <dgm:cxn modelId="{7F6E5EA1-9406-48CE-9264-81A0FE113327}" type="presParOf" srcId="{61EB86E6-41E9-4D24-92DB-2345B0D5CE82}" destId="{DA6B3004-1C92-4AC5-8719-2F4DB3D43BF2}" srcOrd="2" destOrd="0" presId="urn:microsoft.com/office/officeart/2018/2/layout/IconVerticalSolidList"/>
    <dgm:cxn modelId="{DB2030BF-31FF-4612-885E-7474E52CA8B5}" type="presParOf" srcId="{61EB86E6-41E9-4D24-92DB-2345B0D5CE82}" destId="{C49924C2-8CCE-47F0-B37C-5B6B6036D46D}" srcOrd="3" destOrd="0" presId="urn:microsoft.com/office/officeart/2018/2/layout/IconVerticalSolidList"/>
    <dgm:cxn modelId="{C67B2C25-D55B-4577-8A65-DCFA3CA5C7E5}" type="presParOf" srcId="{F9B51E4C-12E7-45B4-9028-3852C4DF4337}" destId="{60183380-3B7F-4236-B418-4508FDBCCA20}" srcOrd="3" destOrd="0" presId="urn:microsoft.com/office/officeart/2018/2/layout/IconVerticalSolidList"/>
    <dgm:cxn modelId="{F32F80E6-F1C9-430B-A6E2-57D024C0FB3D}" type="presParOf" srcId="{F9B51E4C-12E7-45B4-9028-3852C4DF4337}" destId="{CDDEE2A9-55D9-4B2B-9803-9FB6BACD2A98}" srcOrd="4" destOrd="0" presId="urn:microsoft.com/office/officeart/2018/2/layout/IconVerticalSolidList"/>
    <dgm:cxn modelId="{FC71EEB2-3218-4481-924B-12C25258D81B}" type="presParOf" srcId="{CDDEE2A9-55D9-4B2B-9803-9FB6BACD2A98}" destId="{1349E834-4B1D-4649-9D2E-496906918088}" srcOrd="0" destOrd="0" presId="urn:microsoft.com/office/officeart/2018/2/layout/IconVerticalSolidList"/>
    <dgm:cxn modelId="{58FBCA1C-A1A3-4BC0-A630-2A0E7E16F78E}" type="presParOf" srcId="{CDDEE2A9-55D9-4B2B-9803-9FB6BACD2A98}" destId="{D3F54CDA-84B9-43F7-AB4B-C96242F6AC52}" srcOrd="1" destOrd="0" presId="urn:microsoft.com/office/officeart/2018/2/layout/IconVerticalSolidList"/>
    <dgm:cxn modelId="{26B91604-FD4C-4761-8234-C6CFBDF42E4C}" type="presParOf" srcId="{CDDEE2A9-55D9-4B2B-9803-9FB6BACD2A98}" destId="{22598749-7554-46CB-BD22-EF20687ECABD}" srcOrd="2" destOrd="0" presId="urn:microsoft.com/office/officeart/2018/2/layout/IconVerticalSolidList"/>
    <dgm:cxn modelId="{357A799A-08CF-4744-AE34-2052D26FF4A9}" type="presParOf" srcId="{CDDEE2A9-55D9-4B2B-9803-9FB6BACD2A98}" destId="{4D1F46C3-7F6F-4AEC-8DF9-314D754602F2}" srcOrd="3" destOrd="0" presId="urn:microsoft.com/office/officeart/2018/2/layout/IconVerticalSolidList"/>
    <dgm:cxn modelId="{FF010DDD-E841-4AD1-92F3-89EBF25E394E}" type="presParOf" srcId="{F9B51E4C-12E7-45B4-9028-3852C4DF4337}" destId="{333F58B7-8D47-4A75-94D1-67D971D7AFA7}" srcOrd="5" destOrd="0" presId="urn:microsoft.com/office/officeart/2018/2/layout/IconVerticalSolidList"/>
    <dgm:cxn modelId="{DE171786-1AD4-44DF-9897-6A629B6E9B9F}" type="presParOf" srcId="{F9B51E4C-12E7-45B4-9028-3852C4DF4337}" destId="{3A8A25C8-3EA5-4648-A8D1-79239DFA3C92}" srcOrd="6" destOrd="0" presId="urn:microsoft.com/office/officeart/2018/2/layout/IconVerticalSolidList"/>
    <dgm:cxn modelId="{E5E25ADD-6DAC-4970-809D-435AC7B83929}" type="presParOf" srcId="{3A8A25C8-3EA5-4648-A8D1-79239DFA3C92}" destId="{09207CC1-AB4A-4A04-91C8-57B28ED10512}" srcOrd="0" destOrd="0" presId="urn:microsoft.com/office/officeart/2018/2/layout/IconVerticalSolidList"/>
    <dgm:cxn modelId="{C9F7F4C5-D419-42E8-8098-C5BC012BF4F1}" type="presParOf" srcId="{3A8A25C8-3EA5-4648-A8D1-79239DFA3C92}" destId="{3631957D-2BE9-4522-ACDB-FCF127118911}" srcOrd="1" destOrd="0" presId="urn:microsoft.com/office/officeart/2018/2/layout/IconVerticalSolidList"/>
    <dgm:cxn modelId="{78163F94-59E9-4AE9-AB52-00FE47B5F9D7}" type="presParOf" srcId="{3A8A25C8-3EA5-4648-A8D1-79239DFA3C92}" destId="{6192637B-DF80-4F7E-A12B-6AA21EDBB2ED}" srcOrd="2" destOrd="0" presId="urn:microsoft.com/office/officeart/2018/2/layout/IconVerticalSolidList"/>
    <dgm:cxn modelId="{972FD5F7-0A37-41DA-8436-D9DD6F7FA22D}" type="presParOf" srcId="{3A8A25C8-3EA5-4648-A8D1-79239DFA3C92}" destId="{94D51384-96E2-4B7F-B5A7-C5BF289538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73ABB-E6EC-4151-90B5-7108196AD65F}">
      <dsp:nvSpPr>
        <dsp:cNvPr id="0" name=""/>
        <dsp:cNvSpPr/>
      </dsp:nvSpPr>
      <dsp:spPr>
        <a:xfrm>
          <a:off x="0" y="809"/>
          <a:ext cx="77615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FA430-8522-4371-AEA8-A03519E34F1F}">
      <dsp:nvSpPr>
        <dsp:cNvPr id="0" name=""/>
        <dsp:cNvSpPr/>
      </dsp:nvSpPr>
      <dsp:spPr>
        <a:xfrm>
          <a:off x="0" y="809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1960s Dynamic Time </a:t>
          </a:r>
          <a:r>
            <a:rPr lang="de-DE" sz="1900" kern="1200" dirty="0" err="1"/>
            <a:t>Warping</a:t>
          </a:r>
          <a:r>
            <a:rPr lang="de-DE" sz="1900" kern="1200" dirty="0"/>
            <a:t> </a:t>
          </a:r>
          <a:endParaRPr lang="en-US" sz="1900" kern="1200" dirty="0"/>
        </a:p>
      </dsp:txBody>
      <dsp:txXfrm>
        <a:off x="0" y="809"/>
        <a:ext cx="7761515" cy="473412"/>
      </dsp:txXfrm>
    </dsp:sp>
    <dsp:sp modelId="{4394A547-CA46-4AFF-BCCE-119E952F5C89}">
      <dsp:nvSpPr>
        <dsp:cNvPr id="0" name=""/>
        <dsp:cNvSpPr/>
      </dsp:nvSpPr>
      <dsp:spPr>
        <a:xfrm>
          <a:off x="0" y="474222"/>
          <a:ext cx="77615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06213-B3B9-451B-BB66-D26E06653D7D}">
      <dsp:nvSpPr>
        <dsp:cNvPr id="0" name=""/>
        <dsp:cNvSpPr/>
      </dsp:nvSpPr>
      <dsp:spPr>
        <a:xfrm>
          <a:off x="0" y="474222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1970s Hidden Markov Models  </a:t>
          </a:r>
          <a:endParaRPr lang="en-US" sz="1900" kern="1200" dirty="0"/>
        </a:p>
      </dsp:txBody>
      <dsp:txXfrm>
        <a:off x="0" y="474222"/>
        <a:ext cx="7761515" cy="473412"/>
      </dsp:txXfrm>
    </dsp:sp>
    <dsp:sp modelId="{7D9D0E9A-9424-43EC-88FE-430E12F0CCDC}">
      <dsp:nvSpPr>
        <dsp:cNvPr id="0" name=""/>
        <dsp:cNvSpPr/>
      </dsp:nvSpPr>
      <dsp:spPr>
        <a:xfrm>
          <a:off x="0" y="947635"/>
          <a:ext cx="77615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2CB13-8076-41BB-90F2-BECB152BA0B4}">
      <dsp:nvSpPr>
        <dsp:cNvPr id="0" name=""/>
        <dsp:cNvSpPr/>
      </dsp:nvSpPr>
      <dsp:spPr>
        <a:xfrm>
          <a:off x="0" y="947635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Multi-layer perceptron 1986 </a:t>
          </a:r>
          <a:endParaRPr lang="en-US" sz="1900" kern="1200"/>
        </a:p>
      </dsp:txBody>
      <dsp:txXfrm>
        <a:off x="0" y="947635"/>
        <a:ext cx="7761515" cy="473412"/>
      </dsp:txXfrm>
    </dsp:sp>
    <dsp:sp modelId="{50114796-F212-4198-8332-608448127FF0}">
      <dsp:nvSpPr>
        <dsp:cNvPr id="0" name=""/>
        <dsp:cNvSpPr/>
      </dsp:nvSpPr>
      <dsp:spPr>
        <a:xfrm>
          <a:off x="0" y="1421048"/>
          <a:ext cx="776151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D75D5-0F2F-4886-A897-683DE3C563B9}">
      <dsp:nvSpPr>
        <dsp:cNvPr id="0" name=""/>
        <dsp:cNvSpPr/>
      </dsp:nvSpPr>
      <dsp:spPr>
        <a:xfrm>
          <a:off x="0" y="1421048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Speech recognition with neural networks 1987-1995 </a:t>
          </a:r>
          <a:endParaRPr lang="en-US" sz="1900" kern="1200"/>
        </a:p>
      </dsp:txBody>
      <dsp:txXfrm>
        <a:off x="0" y="1421048"/>
        <a:ext cx="7761515" cy="473412"/>
      </dsp:txXfrm>
    </dsp:sp>
    <dsp:sp modelId="{DC583699-4289-46A9-8BBF-F799AF9D50AE}">
      <dsp:nvSpPr>
        <dsp:cNvPr id="0" name=""/>
        <dsp:cNvSpPr/>
      </dsp:nvSpPr>
      <dsp:spPr>
        <a:xfrm>
          <a:off x="0" y="1894461"/>
          <a:ext cx="776151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BC906-5299-48F9-AB6D-0A41C7954335}">
      <dsp:nvSpPr>
        <dsp:cNvPr id="0" name=""/>
        <dsp:cNvSpPr/>
      </dsp:nvSpPr>
      <dsp:spPr>
        <a:xfrm>
          <a:off x="0" y="1894461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Superseded</a:t>
          </a:r>
          <a:r>
            <a:rPr lang="de-DE" sz="1900" kern="1200" dirty="0"/>
            <a:t> </a:t>
          </a:r>
          <a:r>
            <a:rPr lang="de-DE" sz="1900" kern="1200" dirty="0" err="1"/>
            <a:t>by</a:t>
          </a:r>
          <a:r>
            <a:rPr lang="de-DE" sz="1900" kern="1200" dirty="0"/>
            <a:t> GMMs 1995-2009 </a:t>
          </a:r>
          <a:endParaRPr lang="en-US" sz="1900" kern="1200" dirty="0"/>
        </a:p>
      </dsp:txBody>
      <dsp:txXfrm>
        <a:off x="0" y="1894461"/>
        <a:ext cx="7761515" cy="473412"/>
      </dsp:txXfrm>
    </dsp:sp>
    <dsp:sp modelId="{8E88C420-4A27-42EE-A179-9169CDA9B0CE}">
      <dsp:nvSpPr>
        <dsp:cNvPr id="0" name=""/>
        <dsp:cNvSpPr/>
      </dsp:nvSpPr>
      <dsp:spPr>
        <a:xfrm>
          <a:off x="0" y="2367874"/>
          <a:ext cx="77615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D541D-E0B1-45B7-9137-7511A45C8531}">
      <dsp:nvSpPr>
        <dsp:cNvPr id="0" name=""/>
        <dsp:cNvSpPr/>
      </dsp:nvSpPr>
      <dsp:spPr>
        <a:xfrm>
          <a:off x="0" y="2367874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Neural</a:t>
          </a:r>
          <a:r>
            <a:rPr lang="de-DE" sz="1900" kern="1200" dirty="0"/>
            <a:t> network </a:t>
          </a:r>
          <a:r>
            <a:rPr lang="de-DE" sz="1900" kern="1200" dirty="0" err="1"/>
            <a:t>features</a:t>
          </a:r>
          <a:r>
            <a:rPr lang="de-DE" sz="1900" kern="1200" dirty="0"/>
            <a:t> 2002 </a:t>
          </a:r>
          <a:endParaRPr lang="en-US" sz="1900" kern="1200" dirty="0"/>
        </a:p>
      </dsp:txBody>
      <dsp:txXfrm>
        <a:off x="0" y="2367874"/>
        <a:ext cx="7761515" cy="473412"/>
      </dsp:txXfrm>
    </dsp:sp>
    <dsp:sp modelId="{3964261C-0DC7-413C-AC96-C5951D21AEBA}">
      <dsp:nvSpPr>
        <dsp:cNvPr id="0" name=""/>
        <dsp:cNvSpPr/>
      </dsp:nvSpPr>
      <dsp:spPr>
        <a:xfrm>
          <a:off x="0" y="2841287"/>
          <a:ext cx="77615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2D78C-0836-452B-9D97-D3CE10B353FC}">
      <dsp:nvSpPr>
        <dsp:cNvPr id="0" name=""/>
        <dsp:cNvSpPr/>
      </dsp:nvSpPr>
      <dsp:spPr>
        <a:xfrm>
          <a:off x="0" y="2841287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Deep </a:t>
          </a:r>
          <a:r>
            <a:rPr lang="de-DE" sz="1900" kern="1200" dirty="0" err="1"/>
            <a:t>networks</a:t>
          </a:r>
          <a:r>
            <a:rPr lang="de-DE" sz="1900" kern="1200" dirty="0"/>
            <a:t> 2006 (</a:t>
          </a:r>
          <a:r>
            <a:rPr lang="de-DE" sz="1900" kern="1200" dirty="0" err="1"/>
            <a:t>Hinton</a:t>
          </a:r>
          <a:r>
            <a:rPr lang="de-DE" sz="1900" kern="1200" dirty="0"/>
            <a:t>. 2002) </a:t>
          </a:r>
          <a:endParaRPr lang="en-US" sz="1900" kern="1200" dirty="0"/>
        </a:p>
      </dsp:txBody>
      <dsp:txXfrm>
        <a:off x="0" y="2841287"/>
        <a:ext cx="7761515" cy="473412"/>
      </dsp:txXfrm>
    </dsp:sp>
    <dsp:sp modelId="{ADAE3835-8F80-41B8-85D8-AD17B2594119}">
      <dsp:nvSpPr>
        <dsp:cNvPr id="0" name=""/>
        <dsp:cNvSpPr/>
      </dsp:nvSpPr>
      <dsp:spPr>
        <a:xfrm>
          <a:off x="0" y="3314700"/>
          <a:ext cx="77615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5C737-AC33-4028-A8EE-0F2F691339DB}">
      <dsp:nvSpPr>
        <dsp:cNvPr id="0" name=""/>
        <dsp:cNvSpPr/>
      </dsp:nvSpPr>
      <dsp:spPr>
        <a:xfrm>
          <a:off x="0" y="3314700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Deep networks for speech recognition</a:t>
          </a:r>
          <a:endParaRPr lang="en-US" sz="1900" kern="1200"/>
        </a:p>
      </dsp:txBody>
      <dsp:txXfrm>
        <a:off x="0" y="3314700"/>
        <a:ext cx="7761515" cy="473412"/>
      </dsp:txXfrm>
    </dsp:sp>
    <dsp:sp modelId="{9852C439-5314-4708-8EC5-67D2E63F7B0F}">
      <dsp:nvSpPr>
        <dsp:cNvPr id="0" name=""/>
        <dsp:cNvSpPr/>
      </dsp:nvSpPr>
      <dsp:spPr>
        <a:xfrm>
          <a:off x="0" y="3788112"/>
          <a:ext cx="776151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702B7-910B-49E5-B436-2413B5E11AAA}">
      <dsp:nvSpPr>
        <dsp:cNvPr id="0" name=""/>
        <dsp:cNvSpPr/>
      </dsp:nvSpPr>
      <dsp:spPr>
        <a:xfrm>
          <a:off x="0" y="3788112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        - </a:t>
          </a:r>
          <a:r>
            <a:rPr lang="de-DE" sz="1900" kern="1200" dirty="0" err="1"/>
            <a:t>Good</a:t>
          </a:r>
          <a:r>
            <a:rPr lang="de-DE" sz="1900" kern="1200" dirty="0"/>
            <a:t> </a:t>
          </a:r>
          <a:r>
            <a:rPr lang="de-DE" sz="1900" kern="1200" dirty="0" err="1"/>
            <a:t>results</a:t>
          </a:r>
          <a:r>
            <a:rPr lang="de-DE" sz="1900" kern="1200" dirty="0"/>
            <a:t> on TIMIT (Mohamed et al., 2009) </a:t>
          </a:r>
          <a:endParaRPr lang="en-US" sz="1900" kern="1200" dirty="0"/>
        </a:p>
      </dsp:txBody>
      <dsp:txXfrm>
        <a:off x="0" y="3788112"/>
        <a:ext cx="7761515" cy="473412"/>
      </dsp:txXfrm>
    </dsp:sp>
    <dsp:sp modelId="{4BD1F078-9550-4503-A92C-FA21E43633DF}">
      <dsp:nvSpPr>
        <dsp:cNvPr id="0" name=""/>
        <dsp:cNvSpPr/>
      </dsp:nvSpPr>
      <dsp:spPr>
        <a:xfrm>
          <a:off x="0" y="4261525"/>
          <a:ext cx="776151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FA6F0-D8DA-45FF-8C6B-A4B2547C44A8}">
      <dsp:nvSpPr>
        <dsp:cNvPr id="0" name=""/>
        <dsp:cNvSpPr/>
      </dsp:nvSpPr>
      <dsp:spPr>
        <a:xfrm>
          <a:off x="0" y="4261525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        - </a:t>
          </a:r>
          <a:r>
            <a:rPr lang="de-DE" sz="1900" kern="1200" dirty="0" err="1"/>
            <a:t>Results</a:t>
          </a:r>
          <a:r>
            <a:rPr lang="de-DE" sz="1900" kern="1200" dirty="0"/>
            <a:t> on large </a:t>
          </a:r>
          <a:r>
            <a:rPr lang="de-DE" sz="1900" kern="1200" dirty="0" err="1"/>
            <a:t>vocabulary</a:t>
          </a:r>
          <a:r>
            <a:rPr lang="de-DE" sz="1900" kern="1200" dirty="0"/>
            <a:t> </a:t>
          </a:r>
          <a:r>
            <a:rPr lang="de-DE" sz="1900" kern="1200" dirty="0" err="1"/>
            <a:t>systems</a:t>
          </a:r>
          <a:r>
            <a:rPr lang="de-DE" sz="1900" kern="1200" dirty="0"/>
            <a:t> 2010 (Dahl et al., 2011) </a:t>
          </a:r>
          <a:endParaRPr lang="en-US" sz="1900" kern="1200" dirty="0"/>
        </a:p>
      </dsp:txBody>
      <dsp:txXfrm>
        <a:off x="0" y="4261525"/>
        <a:ext cx="7761515" cy="473412"/>
      </dsp:txXfrm>
    </dsp:sp>
    <dsp:sp modelId="{87AA9126-FF63-412D-8B4D-02CA46F80AF3}">
      <dsp:nvSpPr>
        <dsp:cNvPr id="0" name=""/>
        <dsp:cNvSpPr/>
      </dsp:nvSpPr>
      <dsp:spPr>
        <a:xfrm>
          <a:off x="0" y="4734938"/>
          <a:ext cx="77615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3FCAB-999C-456B-9905-141E8544B53F}">
      <dsp:nvSpPr>
        <dsp:cNvPr id="0" name=""/>
        <dsp:cNvSpPr/>
      </dsp:nvSpPr>
      <dsp:spPr>
        <a:xfrm>
          <a:off x="0" y="4734938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        - Google </a:t>
          </a:r>
          <a:r>
            <a:rPr lang="de-DE" sz="1900" kern="1200" dirty="0" err="1"/>
            <a:t>launches</a:t>
          </a:r>
          <a:r>
            <a:rPr lang="de-DE" sz="1900" kern="1200" dirty="0"/>
            <a:t> DNN ASR </a:t>
          </a:r>
          <a:r>
            <a:rPr lang="de-DE" sz="1900" kern="1200" dirty="0" err="1"/>
            <a:t>product</a:t>
          </a:r>
          <a:r>
            <a:rPr lang="de-DE" sz="1900" kern="1200" dirty="0"/>
            <a:t> 2011</a:t>
          </a:r>
          <a:endParaRPr lang="en-US" sz="1900" kern="1200" dirty="0"/>
        </a:p>
      </dsp:txBody>
      <dsp:txXfrm>
        <a:off x="0" y="4734938"/>
        <a:ext cx="7761515" cy="473412"/>
      </dsp:txXfrm>
    </dsp:sp>
    <dsp:sp modelId="{4E7F6DE6-8E3D-482F-A994-90FBCC308C0D}">
      <dsp:nvSpPr>
        <dsp:cNvPr id="0" name=""/>
        <dsp:cNvSpPr/>
      </dsp:nvSpPr>
      <dsp:spPr>
        <a:xfrm>
          <a:off x="0" y="5208351"/>
          <a:ext cx="77615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830B9-9012-475C-A877-D7219C1DD83A}">
      <dsp:nvSpPr>
        <dsp:cNvPr id="0" name=""/>
        <dsp:cNvSpPr/>
      </dsp:nvSpPr>
      <dsp:spPr>
        <a:xfrm>
          <a:off x="0" y="5208351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        - Dominant </a:t>
          </a:r>
          <a:r>
            <a:rPr lang="de-DE" sz="1900" kern="1200" dirty="0" err="1"/>
            <a:t>paradigm</a:t>
          </a:r>
          <a:r>
            <a:rPr lang="de-DE" sz="1900" kern="1200" dirty="0"/>
            <a:t> </a:t>
          </a:r>
          <a:r>
            <a:rPr lang="de-DE" sz="1900" kern="1200" dirty="0" err="1"/>
            <a:t>for</a:t>
          </a:r>
          <a:r>
            <a:rPr lang="de-DE" sz="1900" kern="1200" dirty="0"/>
            <a:t> ASR 2012 (</a:t>
          </a:r>
          <a:r>
            <a:rPr lang="de-DE" sz="1900" kern="1200" dirty="0" err="1"/>
            <a:t>Hinton</a:t>
          </a:r>
          <a:r>
            <a:rPr lang="de-DE" sz="1900" kern="1200" dirty="0"/>
            <a:t> et al. 2012) </a:t>
          </a:r>
          <a:endParaRPr lang="en-US" sz="1900" kern="1200" dirty="0"/>
        </a:p>
      </dsp:txBody>
      <dsp:txXfrm>
        <a:off x="0" y="5208351"/>
        <a:ext cx="7761515" cy="473412"/>
      </dsp:txXfrm>
    </dsp:sp>
    <dsp:sp modelId="{32266851-6FF0-4573-BC88-EF14989610E0}">
      <dsp:nvSpPr>
        <dsp:cNvPr id="0" name=""/>
        <dsp:cNvSpPr/>
      </dsp:nvSpPr>
      <dsp:spPr>
        <a:xfrm>
          <a:off x="0" y="5681764"/>
          <a:ext cx="77615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8D03A-36CE-464D-925F-130E1C77296F}">
      <dsp:nvSpPr>
        <dsp:cNvPr id="0" name=""/>
        <dsp:cNvSpPr/>
      </dsp:nvSpPr>
      <dsp:spPr>
        <a:xfrm>
          <a:off x="0" y="5681764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 err="1"/>
            <a:t>Recurrent</a:t>
          </a:r>
          <a:r>
            <a:rPr lang="de-DE" sz="1900" kern="1200" dirty="0"/>
            <a:t> </a:t>
          </a:r>
          <a:r>
            <a:rPr lang="de-DE" sz="1900" kern="1200" dirty="0" err="1"/>
            <a:t>Neural</a:t>
          </a:r>
          <a:r>
            <a:rPr lang="de-DE" sz="1900" kern="1200" dirty="0"/>
            <a:t> </a:t>
          </a:r>
          <a:r>
            <a:rPr lang="de-DE" sz="1900" kern="1200" dirty="0" err="1"/>
            <a:t>networks</a:t>
          </a:r>
          <a:r>
            <a:rPr lang="de-DE" sz="1900" kern="1200" dirty="0"/>
            <a:t> </a:t>
          </a:r>
          <a:r>
            <a:rPr lang="de-DE" sz="1900" kern="1200" dirty="0" err="1"/>
            <a:t>for</a:t>
          </a:r>
          <a:r>
            <a:rPr lang="de-DE" sz="1900" kern="1200" dirty="0"/>
            <a:t> </a:t>
          </a:r>
          <a:r>
            <a:rPr lang="de-DE" sz="1900" kern="1200" dirty="0" err="1"/>
            <a:t>speech</a:t>
          </a:r>
          <a:r>
            <a:rPr lang="de-DE" sz="1900" kern="1200" dirty="0"/>
            <a:t> </a:t>
          </a:r>
          <a:r>
            <a:rPr lang="de-DE" sz="1900" kern="1200" dirty="0" err="1"/>
            <a:t>recognition</a:t>
          </a:r>
          <a:r>
            <a:rPr lang="de-DE" sz="1900" kern="1200" dirty="0"/>
            <a:t> 2012-</a:t>
          </a:r>
          <a:endParaRPr lang="en-US" sz="1900" kern="1200" dirty="0"/>
        </a:p>
      </dsp:txBody>
      <dsp:txXfrm>
        <a:off x="0" y="5681764"/>
        <a:ext cx="7761515" cy="473412"/>
      </dsp:txXfrm>
    </dsp:sp>
    <dsp:sp modelId="{3127C669-E9C1-4729-8055-A0E9491B5201}">
      <dsp:nvSpPr>
        <dsp:cNvPr id="0" name=""/>
        <dsp:cNvSpPr/>
      </dsp:nvSpPr>
      <dsp:spPr>
        <a:xfrm>
          <a:off x="0" y="6155177"/>
          <a:ext cx="776151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5557A-4408-4FF9-A616-09982D6441BE}">
      <dsp:nvSpPr>
        <dsp:cNvPr id="0" name=""/>
        <dsp:cNvSpPr/>
      </dsp:nvSpPr>
      <dsp:spPr>
        <a:xfrm>
          <a:off x="0" y="6155177"/>
          <a:ext cx="7761515" cy="473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        - New </a:t>
          </a:r>
          <a:r>
            <a:rPr lang="de-DE" sz="1900" kern="1200" dirty="0" err="1"/>
            <a:t>models</a:t>
          </a:r>
          <a:r>
            <a:rPr lang="de-DE" sz="1900" kern="1200" dirty="0"/>
            <a:t> (</a:t>
          </a:r>
          <a:r>
            <a:rPr lang="de-DE" sz="1900" kern="1200" dirty="0" err="1"/>
            <a:t>attention</a:t>
          </a:r>
          <a:r>
            <a:rPr lang="de-DE" sz="1900" kern="1200" dirty="0"/>
            <a:t>, Listen </a:t>
          </a:r>
          <a:r>
            <a:rPr lang="de-DE" sz="1900" kern="1200" dirty="0" err="1"/>
            <a:t>attendance</a:t>
          </a:r>
          <a:r>
            <a:rPr lang="de-DE" sz="1900" kern="1200" dirty="0"/>
            <a:t> </a:t>
          </a:r>
          <a:r>
            <a:rPr lang="de-DE" sz="1900" kern="1200" dirty="0" err="1"/>
            <a:t>spell</a:t>
          </a:r>
          <a:r>
            <a:rPr lang="de-DE" sz="1900" kern="1200" dirty="0"/>
            <a:t>, </a:t>
          </a:r>
          <a:r>
            <a:rPr lang="de-DE" sz="1900" kern="1200" dirty="0" err="1"/>
            <a:t>neural</a:t>
          </a:r>
          <a:r>
            <a:rPr lang="de-DE" sz="1900" kern="1200" dirty="0"/>
            <a:t> </a:t>
          </a:r>
          <a:r>
            <a:rPr lang="de-DE" sz="1900" kern="1200" dirty="0" err="1"/>
            <a:t>transducer</a:t>
          </a:r>
          <a:r>
            <a:rPr lang="de-DE" sz="1900" kern="1200" dirty="0"/>
            <a:t>)</a:t>
          </a:r>
          <a:endParaRPr lang="en-US" sz="1900" kern="1200" dirty="0"/>
        </a:p>
      </dsp:txBody>
      <dsp:txXfrm>
        <a:off x="0" y="6155177"/>
        <a:ext cx="7761515" cy="473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4ABDC-988C-4DAC-81C4-AE72ACB53E6C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BC787-C5D3-4B2C-9DB1-12E8067C2B73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880BB-8303-4E94-9CD9-96CC88505376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Self supervised Learning is used to </a:t>
          </a:r>
          <a:r>
            <a:rPr lang="en-US" sz="1700" b="1" kern="1200" dirty="0"/>
            <a:t>learn powerful representations</a:t>
          </a:r>
          <a:r>
            <a:rPr lang="en-US" sz="1700" kern="1200" dirty="0"/>
            <a:t> from speech audio</a:t>
          </a:r>
        </a:p>
      </dsp:txBody>
      <dsp:txXfrm>
        <a:off x="1227274" y="2096"/>
        <a:ext cx="5683112" cy="1062575"/>
      </dsp:txXfrm>
    </dsp:sp>
    <dsp:sp modelId="{A67EBA17-A30A-42B0-BB9B-1CADE01481EB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B0C77-CFF6-49D1-93A6-2546E1EB60E3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924C2-8CCE-47F0-B37C-5B6B6036D46D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wav2vec 2.0 </a:t>
          </a:r>
          <a:r>
            <a:rPr lang="en-US" sz="1700" b="1" kern="1200" dirty="0"/>
            <a:t>masks the speech input </a:t>
          </a:r>
          <a:r>
            <a:rPr lang="en-US" sz="1700" kern="1200" dirty="0"/>
            <a:t>in the </a:t>
          </a:r>
          <a:r>
            <a:rPr lang="en-US" sz="1700" b="1" kern="1200" dirty="0"/>
            <a:t>latent space </a:t>
          </a:r>
          <a:r>
            <a:rPr lang="en-US" sz="1700" kern="1200" dirty="0"/>
            <a:t>and solves a </a:t>
          </a:r>
          <a:r>
            <a:rPr lang="en-US" sz="1700" b="1" kern="1200" dirty="0"/>
            <a:t>contrastive task </a:t>
          </a:r>
          <a:r>
            <a:rPr lang="en-US" sz="1700" kern="1200" dirty="0"/>
            <a:t>defined over a quantization of the latent representations which are jointly learned.</a:t>
          </a:r>
        </a:p>
      </dsp:txBody>
      <dsp:txXfrm>
        <a:off x="1227274" y="1330315"/>
        <a:ext cx="5683112" cy="1062575"/>
      </dsp:txXfrm>
    </dsp:sp>
    <dsp:sp modelId="{1349E834-4B1D-4649-9D2E-496906918088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54CDA-84B9-43F7-AB4B-C96242F6AC52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F46C3-7F6F-4AEC-8DF9-314D754602F2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State of the art on both the 100 hours subset </a:t>
          </a:r>
          <a:r>
            <a:rPr lang="en-US" sz="1700" b="1" kern="1200" dirty="0"/>
            <a:t>of </a:t>
          </a:r>
          <a:r>
            <a:rPr lang="en-US" sz="1700" b="1" kern="1200" dirty="0" err="1"/>
            <a:t>LibriSpeech</a:t>
          </a:r>
          <a:r>
            <a:rPr lang="en-US" sz="1700" b="1" kern="1200" dirty="0"/>
            <a:t> and TIMIT</a:t>
          </a:r>
        </a:p>
      </dsp:txBody>
      <dsp:txXfrm>
        <a:off x="1227274" y="2658534"/>
        <a:ext cx="5683112" cy="1062575"/>
      </dsp:txXfrm>
    </dsp:sp>
    <dsp:sp modelId="{09207CC1-AB4A-4A04-91C8-57B28ED10512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1957D-2BE9-4522-ACDB-FCF127118911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51384-96E2-4B7F-B5A7-C5BF289538E7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just </a:t>
          </a:r>
          <a:r>
            <a:rPr lang="en-US" sz="1700" b="1" kern="1200" dirty="0"/>
            <a:t>10 minutes of labeled data </a:t>
          </a:r>
          <a:r>
            <a:rPr lang="en-US" sz="1700" kern="1200" dirty="0"/>
            <a:t>and </a:t>
          </a:r>
          <a:r>
            <a:rPr lang="en-US" sz="1700" b="1" kern="1200" dirty="0"/>
            <a:t>pre-training on 53k hours of unlabeled </a:t>
          </a:r>
          <a:r>
            <a:rPr lang="en-US" sz="1700" kern="1200" dirty="0"/>
            <a:t>data still achieves </a:t>
          </a:r>
          <a:r>
            <a:rPr lang="en-US" sz="1700" b="1" kern="1200" dirty="0"/>
            <a:t>4.8/8.2 WER</a:t>
          </a:r>
        </a:p>
      </dsp:txBody>
      <dsp:txXfrm>
        <a:off x="1227274" y="3986753"/>
        <a:ext cx="5683112" cy="106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7656B-A295-4666-A261-C343FBF1DD79}" type="datetimeFigureOut">
              <a:rPr lang="de-DE" smtClean="0"/>
              <a:t>29.09.2022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4A30F-F24D-48C1-8633-95189B9624B6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53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of all, I will give a brief introduction of the speech recognition system, </a:t>
            </a:r>
          </a:p>
          <a:p>
            <a:r>
              <a:rPr lang="en-GB" dirty="0"/>
              <a:t>Then I will discuss a rough history of SR system explained in some review papers</a:t>
            </a:r>
          </a:p>
          <a:p>
            <a:r>
              <a:rPr lang="en-GB" dirty="0"/>
              <a:t>Later on, I will try to elaborate SOTA, finding and results of  the following papers one by one</a:t>
            </a:r>
          </a:p>
          <a:p>
            <a:endParaRPr lang="en-GB" dirty="0"/>
          </a:p>
          <a:p>
            <a:r>
              <a:rPr lang="en-GB" dirty="0"/>
              <a:t>I would definitely seek your guidance, wherever I got stuck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057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LibriSpeech</a:t>
            </a:r>
            <a:r>
              <a:rPr lang="en-US" dirty="0"/>
              <a:t> is one of the most frequently used speech-to-text corpus. This dataset consists of 1000 h of audiobooks along with their transcriptions. </a:t>
            </a:r>
          </a:p>
          <a:p>
            <a:r>
              <a:rPr lang="en-US" dirty="0"/>
              <a:t>Because of the large magnitude, it is divided into three sets. 100 h, 360 h ,500 h of training data.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400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Wave2vec has brought significant importance in ASR. It is trained on large amount of unlabeled audio data with quantization module. The resulting representations are used to improve the acoustic model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8955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main goal of the proposed model is to learn </a:t>
            </a:r>
            <a:r>
              <a:rPr lang="en-US" sz="1200" dirty="0"/>
              <a:t>powerful representations from speech audio to create pretrained architecture that can be fine tuned for speech recognition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22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 based on transformer encoder</a:t>
            </a:r>
          </a:p>
          <a:p>
            <a:r>
              <a:rPr lang="en-US" dirty="0"/>
              <a:t>Training objective is similar to BERT masked language modelling </a:t>
            </a:r>
          </a:p>
          <a:p>
            <a:r>
              <a:rPr lang="en-US" dirty="0"/>
              <a:t>audio is passed via a multi-layer convolutional neural network and then masks spans of the resulting latent speech representations. The latent representations are fed to a Transformer network to build contextualized representations and the model is trained via a contrastive task where the true latent is to be distinguished from distractors.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71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It is to reduce the dimensionality of the audio data, converting the raw waveform into a sequence of feature vectors </a:t>
            </a:r>
            <a:r>
              <a:rPr lang="en-US" b="0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Z</a:t>
            </a:r>
            <a:r>
              <a:rPr lang="en-US" b="0" i="1" baseline="-2500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0</a:t>
            </a:r>
            <a:r>
              <a:rPr lang="en-US" b="0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, Z</a:t>
            </a:r>
            <a:r>
              <a:rPr lang="en-US" b="0" i="1" baseline="-2500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1</a:t>
            </a:r>
            <a:r>
              <a:rPr lang="en-US" b="0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, Z</a:t>
            </a:r>
            <a:r>
              <a:rPr lang="en-US" b="0" i="1" baseline="-2500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2</a:t>
            </a:r>
            <a:r>
              <a:rPr lang="en-US" b="0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, …, Z</a:t>
            </a:r>
            <a:r>
              <a:rPr lang="en-US" b="0" i="1" baseline="-2500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T</a:t>
            </a: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each 20 milliseconds.</a:t>
            </a:r>
            <a:endParaRPr lang="en-GB" dirty="0"/>
          </a:p>
          <a:p>
            <a:r>
              <a:rPr lang="en-GB" dirty="0"/>
              <a:t>Gaussian Error Linear Unit activation function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218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839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Transformer via bayseian Model *searching model)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537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03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main idea of this paper is discretization of the audio inputs through hidden units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371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CNN is responsible for generating features from the raw audio</a:t>
            </a:r>
            <a:endParaRPr lang="en-GB" dirty="0"/>
          </a:p>
          <a:p>
            <a:r>
              <a:rPr lang="en-GB" dirty="0"/>
              <a:t>Prediction loss on masked regions only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cross-entropy loss is then used on the logits to penalize wrong predictions.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25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Speech recognition is the process of analyzing audio signals to identify the words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Noise Degrade the performance, at the preprocessing stage noise is removed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Feature extraction important stage, Transform the signal into stream of feature vectors, contain information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0533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LibriVox project that contains English recordings of copyright-free audiobooks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339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603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A, HuBERT looks very similar to </a:t>
            </a:r>
            <a:r>
              <a:rPr lang="en-US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wav2vec 2.0</a:t>
            </a: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both models use the same convolutional network, transformer encoder.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training processes are very different,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and HuBERT’s performance matches or improves upon wav2vec 2.0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9356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Early Exiting is a technique to adaptively accelerate the inference speed by returning the result at an intermediate layer</a:t>
            </a:r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3927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proposed approach can stop the inference dynamically. </a:t>
            </a:r>
          </a:p>
          <a:p>
            <a:r>
              <a:rPr lang="en-US" dirty="0"/>
              <a:t>Multiple early exit branches are attached at the intermediate layers to make early exit decisions. </a:t>
            </a:r>
          </a:p>
          <a:p>
            <a:r>
              <a:rPr lang="en-US" dirty="0"/>
              <a:t>When the early exit branch is confident enough in its prediction, the corresponding result can be exited early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748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maximum probability is a straightforward measurement of certainty is confidence</a:t>
            </a:r>
          </a:p>
          <a:p>
            <a:r>
              <a:rPr lang="en-US" dirty="0"/>
              <a:t>Entropy is a well-known measure of uncertainty…</a:t>
            </a:r>
          </a:p>
          <a:p>
            <a:r>
              <a:rPr lang="en-US" dirty="0"/>
              <a:t>the prediction with lower entropy might be more confident to exit.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0099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RNN-T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processes a sequence of inputs in order, so that the output corresponding to each input factors in both the inputs and outputs that preceded 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375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rid of all the relative positional embedding</a:t>
            </a:r>
            <a:r>
              <a:rPr lang="de-DE" dirty="0"/>
              <a:t> and attention layers</a:t>
            </a:r>
          </a:p>
          <a:p>
            <a:r>
              <a:rPr lang="de-DE" dirty="0"/>
              <a:t>For speed </a:t>
            </a:r>
            <a:r>
              <a:rPr lang="de-DE" dirty="0" err="1"/>
              <a:t>up</a:t>
            </a:r>
            <a:r>
              <a:rPr lang="de-DE" dirty="0"/>
              <a:t> the </a:t>
            </a:r>
            <a:r>
              <a:rPr lang="de-DE" dirty="0" err="1"/>
              <a:t>training</a:t>
            </a:r>
            <a:r>
              <a:rPr lang="de-DE" dirty="0"/>
              <a:t> of larger model</a:t>
            </a:r>
          </a:p>
          <a:p>
            <a:r>
              <a:rPr lang="de-DE" dirty="0"/>
              <a:t>But for </a:t>
            </a:r>
            <a:r>
              <a:rPr lang="de-DE" dirty="0" err="1"/>
              <a:t>small</a:t>
            </a:r>
            <a:r>
              <a:rPr lang="de-DE" dirty="0"/>
              <a:t> models all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embedings</a:t>
            </a:r>
            <a:r>
              <a:rPr lang="de-DE" dirty="0"/>
              <a:t> are </a:t>
            </a:r>
            <a:r>
              <a:rPr lang="de-DE" dirty="0" err="1"/>
              <a:t>important</a:t>
            </a:r>
            <a:endParaRPr lang="de-D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042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472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50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 recognize more languages with an extensive vocabulary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System should handle the noise in the environment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We do not pronounce the punctuation but for ideal ASR system, we expect to see the proper punctuation for the text like capitalization, comma pause.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20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775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Speaker adaptive require small amount of speaker specific training data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430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 will quickly highlight the points regarding speech and frequency of sound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661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Radio Rex,    bell lab developed speech synthesis machine but it was discarded due to incorrect </a:t>
            </a:r>
            <a:r>
              <a:rPr lang="en-US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conculsion</a:t>
            </a:r>
            <a:endParaRPr lang="en-GB" dirty="0"/>
          </a:p>
          <a:p>
            <a:r>
              <a:rPr lang="en-GB" dirty="0"/>
              <a:t>DTW- is stretching template to match speech signals…record voice---frequency representations—find distance measure and ty to find the best fit.</a:t>
            </a:r>
          </a:p>
          <a:p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mixtures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dominant time </a:t>
            </a:r>
            <a:r>
              <a:rPr lang="de-DE" dirty="0" err="1"/>
              <a:t>about</a:t>
            </a:r>
            <a:r>
              <a:rPr lang="de-DE" dirty="0"/>
              <a:t> 10 </a:t>
            </a:r>
            <a:r>
              <a:rPr lang="de-DE" dirty="0" err="1"/>
              <a:t>to</a:t>
            </a:r>
            <a:r>
              <a:rPr lang="de-DE" dirty="0"/>
              <a:t> 15 </a:t>
            </a:r>
            <a:r>
              <a:rPr lang="de-DE" dirty="0" err="1"/>
              <a:t>years</a:t>
            </a:r>
            <a:r>
              <a:rPr lang="de-DE" dirty="0"/>
              <a:t>,,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outperformed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66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 extraction requires much attention bcz performance relies heavily. </a:t>
            </a:r>
          </a:p>
          <a:p>
            <a:r>
              <a:rPr lang="de-DE" dirty="0"/>
              <a:t>Acoustic model is main component, </a:t>
            </a:r>
            <a:r>
              <a:rPr lang="en-US" dirty="0"/>
              <a:t>developed for detecting the spoken phoneme</a:t>
            </a:r>
          </a:p>
          <a:p>
            <a:r>
              <a:rPr lang="en-US" dirty="0"/>
              <a:t>combinations of phonemes are defined through lexicon model to give valid words </a:t>
            </a:r>
          </a:p>
          <a:p>
            <a:r>
              <a:rPr lang="en-US" dirty="0"/>
              <a:t>Lexical model to provide pronunciation of each word and LM consisting of millions of parameters and with the help of pronunciation dictionary</a:t>
            </a:r>
          </a:p>
          <a:p>
            <a:r>
              <a:rPr lang="en-US" dirty="0"/>
              <a:t>And used to search for correct word sequence by predicting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36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develop acoustic models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623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RNNs are good for processing sequential data such as NLP tasks and audio recognition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4A30F-F24D-48C1-8633-95189B9624B6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76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7094-9F6F-48B1-8DFD-32F2D6A8459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6F311-1C7D-479A-9A44-7A7BEE3DA378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5118-4F47-4E95-A2FD-354D2FCB22A0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0015-E79B-4924-9C2C-32FBE53A1F86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11E1F-5B39-488A-8FFB-D6CF58273CB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5A6C-F317-44D5-B13A-F6E982F82D56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B0AB-00E6-4B5D-BFCA-854B4CDDA338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DF142FFE-AF44-49C2-9796-AC79C8F0F51F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95D9E-A840-4CA9-8624-823591D2667F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0B46572F-2865-497B-B5F8-AA168A78BA3F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Mic and audio filter">
            <a:extLst>
              <a:ext uri="{FF2B5EF4-FFF2-40B4-BE49-F238E27FC236}">
                <a16:creationId xmlns:a16="http://schemas.microsoft.com/office/drawing/2014/main" id="{97C4E63D-A6D0-C272-73CD-6B6005558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641" y="1957917"/>
            <a:ext cx="5452529" cy="3569242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Automatic Speech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66866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Paper talk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03DC-51B8-430C-97C4-F49A17F0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07040" cy="1047345"/>
          </a:xfrm>
        </p:spPr>
        <p:txBody>
          <a:bodyPr>
            <a:noAutofit/>
          </a:bodyPr>
          <a:lstStyle/>
          <a:p>
            <a:r>
              <a:rPr lang="en-GB" sz="3200" dirty="0"/>
              <a:t>Feature Extraction techniques in Systematic Review</a:t>
            </a:r>
            <a:br>
              <a:rPr lang="en-GB" sz="3200" dirty="0"/>
            </a:br>
            <a:r>
              <a:rPr lang="en-GB" sz="3200" dirty="0"/>
              <a:t>(</a:t>
            </a:r>
            <a:r>
              <a:rPr lang="en-GB" sz="3200" dirty="0" err="1"/>
              <a:t>Shohba</a:t>
            </a:r>
            <a:r>
              <a:rPr lang="en-GB" sz="3200" dirty="0"/>
              <a:t> et al.,2020)</a:t>
            </a:r>
            <a:endParaRPr lang="de-DE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F4B934-5EFD-44F4-9B85-698B25D68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323" t="16000" r="3471" b="27686"/>
          <a:stretch/>
        </p:blipFill>
        <p:spPr>
          <a:xfrm>
            <a:off x="2097742" y="1430768"/>
            <a:ext cx="8477026" cy="49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"/>
    </mc:Choice>
    <mc:Fallback xmlns="">
      <p:transition spd="slow" advTm="13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FD55-5C2E-4A7D-A04C-95F4FF70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de-DE" sz="2400" b="1" dirty="0" err="1"/>
              <a:t>Types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SR Systems</a:t>
            </a:r>
            <a:br>
              <a:rPr lang="de-DE" sz="2400" b="1" dirty="0"/>
            </a:br>
            <a:br>
              <a:rPr lang="de-DE" sz="2400" b="1" dirty="0"/>
            </a:br>
            <a:r>
              <a:rPr lang="en-GB" sz="2400" dirty="0"/>
              <a:t>(</a:t>
            </a:r>
            <a:r>
              <a:rPr lang="en-GB" sz="2400" dirty="0" err="1"/>
              <a:t>Shohba</a:t>
            </a:r>
            <a:r>
              <a:rPr lang="en-GB" sz="2400" dirty="0"/>
              <a:t> et al.,2020)</a:t>
            </a:r>
            <a:endParaRPr lang="de-DE" sz="2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5CBADB-3A44-800F-CA49-53F12A66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04" y="2663934"/>
            <a:ext cx="3995820" cy="3229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research findings indicate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Significant research work has presented for continuous speech and connected words due to their more applications.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 A limited work has been reported towards spontaneous speech, conversational speech, and multilingual speech.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872CC-FBF8-4AEB-ADC2-9093FEB8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8" t="35120" r="50450" b="8743"/>
          <a:stretch/>
        </p:blipFill>
        <p:spPr>
          <a:xfrm>
            <a:off x="4056758" y="643468"/>
            <a:ext cx="7817246" cy="53864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675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"/>
    </mc:Choice>
    <mc:Fallback xmlns="">
      <p:transition spd="slow" advTm="22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28A1-C418-4008-B6F9-39855FD9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Classification of Speech Recognition</a:t>
            </a:r>
            <a:endParaRPr lang="de-DE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BA663-4AED-424D-BBBA-C881C3BEA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91" t="41200" r="20492" b="6409"/>
          <a:stretch/>
        </p:blipFill>
        <p:spPr>
          <a:xfrm>
            <a:off x="1614213" y="1937658"/>
            <a:ext cx="8963573" cy="4408714"/>
          </a:xfrm>
        </p:spPr>
      </p:pic>
    </p:spTree>
    <p:extLst>
      <p:ext uri="{BB962C8B-B14F-4D97-AF65-F5344CB8AC3E}">
        <p14:creationId xmlns:p14="http://schemas.microsoft.com/office/powerpoint/2010/main" val="23267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FD55-5C2E-4A7D-A04C-95F4FF70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 fontScale="90000"/>
          </a:bodyPr>
          <a:lstStyle/>
          <a:p>
            <a:r>
              <a:rPr lang="de-DE" sz="2400" b="1" dirty="0"/>
              <a:t>Classification </a:t>
            </a:r>
            <a:r>
              <a:rPr lang="de-DE" sz="2400" b="1" dirty="0" err="1"/>
              <a:t>Techniques</a:t>
            </a:r>
            <a:r>
              <a:rPr lang="de-DE" sz="2400" b="1" dirty="0"/>
              <a:t> </a:t>
            </a:r>
            <a:r>
              <a:rPr lang="de-DE" sz="2400" b="1" dirty="0" err="1"/>
              <a:t>for</a:t>
            </a:r>
            <a:r>
              <a:rPr lang="de-DE" sz="2400" b="1" dirty="0"/>
              <a:t> SR Systems</a:t>
            </a:r>
            <a:br>
              <a:rPr lang="de-DE" sz="2400" b="1" dirty="0"/>
            </a:br>
            <a:br>
              <a:rPr lang="de-DE" sz="2400" b="1" dirty="0"/>
            </a:br>
            <a:r>
              <a:rPr lang="en-GB" sz="2400" dirty="0"/>
              <a:t>(</a:t>
            </a:r>
            <a:r>
              <a:rPr lang="en-GB" sz="2400" dirty="0" err="1"/>
              <a:t>Shohba</a:t>
            </a:r>
            <a:r>
              <a:rPr lang="en-GB" sz="2400" dirty="0"/>
              <a:t> et al.,2020)</a:t>
            </a:r>
            <a:endParaRPr lang="de-DE" sz="2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5CBADB-3A44-800F-CA49-53F12A66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04" y="2663934"/>
            <a:ext cx="4447642" cy="3229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Research findings reveal that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HMM-based systems were widely used during the past decades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However, In recent years, Hybrid models are being used</a:t>
            </a:r>
          </a:p>
          <a:p>
            <a:pPr marL="0" indent="0">
              <a:buNone/>
            </a:pPr>
            <a:r>
              <a:rPr lang="de-DE" b="1" dirty="0">
                <a:solidFill>
                  <a:srgbClr val="494E52"/>
                </a:solidFill>
                <a:latin typeface="-apple-system"/>
              </a:rPr>
              <a:t>    -</a:t>
            </a:r>
            <a:r>
              <a:rPr lang="de-DE" b="1" i="0" dirty="0">
                <a:solidFill>
                  <a:srgbClr val="494E52"/>
                </a:solidFill>
                <a:effectLst/>
                <a:latin typeface="-apple-system"/>
              </a:rPr>
              <a:t>  HMM-DNN</a:t>
            </a:r>
          </a:p>
          <a:p>
            <a:pPr marL="0" indent="0">
              <a:buNone/>
            </a:pPr>
            <a:r>
              <a:rPr lang="de-DE" b="1" i="0" dirty="0">
                <a:solidFill>
                  <a:srgbClr val="494E52"/>
                </a:solidFill>
                <a:effectLst/>
                <a:latin typeface="-apple-system"/>
              </a:rPr>
              <a:t>   -  HMM-GMM</a:t>
            </a:r>
          </a:p>
          <a:p>
            <a:pPr marL="0" indent="0">
              <a:buNone/>
            </a:pPr>
            <a:r>
              <a:rPr lang="de-DE" b="1" dirty="0">
                <a:solidFill>
                  <a:srgbClr val="494E52"/>
                </a:solidFill>
                <a:latin typeface="-apple-system"/>
              </a:rPr>
              <a:t>   -  End </a:t>
            </a:r>
            <a:r>
              <a:rPr lang="de-DE" b="1" dirty="0" err="1">
                <a:solidFill>
                  <a:srgbClr val="494E52"/>
                </a:solidFill>
                <a:latin typeface="-apple-system"/>
              </a:rPr>
              <a:t>to</a:t>
            </a:r>
            <a:r>
              <a:rPr lang="de-DE" b="1" dirty="0">
                <a:solidFill>
                  <a:srgbClr val="494E52"/>
                </a:solidFill>
                <a:latin typeface="-apple-system"/>
              </a:rPr>
              <a:t> end Models</a:t>
            </a:r>
            <a:endParaRPr lang="de-DE" b="1" i="0" dirty="0">
              <a:solidFill>
                <a:srgbClr val="494E52"/>
              </a:solidFill>
              <a:effectLst/>
              <a:latin typeface="-apple-syste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BCA9-0A0A-4C4C-97E4-6B3EA36A7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18" t="33795" r="8677" b="12074"/>
          <a:stretch/>
        </p:blipFill>
        <p:spPr>
          <a:xfrm>
            <a:off x="4443079" y="803911"/>
            <a:ext cx="7618532" cy="52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4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3697-A0F3-46C0-B4C9-780BD4AB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 Architecture for</a:t>
            </a:r>
            <a:br>
              <a:rPr lang="en-GB" dirty="0"/>
            </a:br>
            <a:r>
              <a:rPr lang="en-GB" dirty="0"/>
              <a:t>Speech Recognition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12FC6-DEF0-47C5-997B-F7CFE913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   Fully connected (DNNs)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   Convolutional Networks (CNNs)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   Recurrent Neural Networks (RNNs)</a:t>
            </a:r>
          </a:p>
          <a:p>
            <a:pPr lvl="1"/>
            <a:r>
              <a:rPr lang="de-DE" dirty="0"/>
              <a:t> LSTMs</a:t>
            </a:r>
          </a:p>
          <a:p>
            <a:pPr lvl="1"/>
            <a:r>
              <a:rPr lang="de-DE" dirty="0"/>
              <a:t>GRUs</a:t>
            </a:r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r>
              <a:rPr lang="en-US" dirty="0"/>
              <a:t>Nowadays, long-short term memory (LSTM), a type of recurrent neural network (RNN), is being used for speech recognition in combination with different deep learning techniques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578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66DB-1779-4857-A488-091F6367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Evaluation </a:t>
            </a:r>
            <a:r>
              <a:rPr lang="de-DE" sz="3200" dirty="0" err="1"/>
              <a:t>techniques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ASR</a:t>
            </a:r>
            <a:br>
              <a:rPr lang="de-DE" sz="3200" dirty="0"/>
            </a:br>
            <a:r>
              <a:rPr lang="de-DE" sz="3200" dirty="0"/>
              <a:t>(Malik et at., 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EF1E-3CCA-4404-9156-AD25EE69F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000" b="1" dirty="0"/>
              <a:t>performance</a:t>
            </a:r>
            <a:r>
              <a:rPr lang="en-US" dirty="0"/>
              <a:t> of a speech recognition system usually depends on two factors: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 The </a:t>
            </a:r>
            <a:r>
              <a:rPr lang="en-US" b="1" u="sng" dirty="0"/>
              <a:t>Accuracy</a:t>
            </a:r>
            <a:r>
              <a:rPr lang="en-US" dirty="0"/>
              <a:t> of the output produced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 The processing </a:t>
            </a:r>
            <a:r>
              <a:rPr lang="en-US" b="1" u="sng" dirty="0"/>
              <a:t>Speed</a:t>
            </a:r>
            <a:r>
              <a:rPr lang="en-US" b="1" dirty="0"/>
              <a:t> </a:t>
            </a:r>
            <a:r>
              <a:rPr lang="en-US" dirty="0"/>
              <a:t>of the ASR</a:t>
            </a:r>
          </a:p>
          <a:p>
            <a:pPr>
              <a:buFontTx/>
              <a:buChar char="-"/>
            </a:pPr>
            <a:r>
              <a:rPr lang="de-DE" b="1" dirty="0"/>
              <a:t> Word Error Rate (WER</a:t>
            </a:r>
            <a:r>
              <a:rPr lang="de-DE" dirty="0"/>
              <a:t>) and </a:t>
            </a:r>
            <a:r>
              <a:rPr lang="de-DE" b="1" dirty="0"/>
              <a:t>Word Recognition Rate (WRR)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sz="2000" b="1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>
              <a:buFontTx/>
              <a:buChar char="-"/>
            </a:pPr>
            <a:r>
              <a:rPr lang="en-US" dirty="0"/>
              <a:t>The </a:t>
            </a:r>
            <a:r>
              <a:rPr lang="en-US" b="1" dirty="0"/>
              <a:t>Real-time factor (RTF) </a:t>
            </a:r>
            <a:r>
              <a:rPr lang="en-US" dirty="0"/>
              <a:t>is the most commonly used metric for calculating the </a:t>
            </a:r>
            <a:r>
              <a:rPr lang="en-US" sz="2400" b="1" dirty="0"/>
              <a:t>speed</a:t>
            </a:r>
            <a:r>
              <a:rPr lang="en-US" dirty="0"/>
              <a:t> of a proposed model</a:t>
            </a:r>
          </a:p>
        </p:txBody>
      </p:sp>
    </p:spTree>
    <p:extLst>
      <p:ext uri="{BB962C8B-B14F-4D97-AF65-F5344CB8AC3E}">
        <p14:creationId xmlns:p14="http://schemas.microsoft.com/office/powerpoint/2010/main" val="4010765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D91B-DACE-4E14-B54B-E05BA94D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44164"/>
          </a:xfrm>
        </p:spPr>
        <p:txBody>
          <a:bodyPr>
            <a:noAutofit/>
          </a:bodyPr>
          <a:lstStyle/>
          <a:p>
            <a:r>
              <a:rPr lang="en-GB" sz="3200" dirty="0"/>
              <a:t>List of datasets that can be used for training ASR </a:t>
            </a:r>
            <a:r>
              <a:rPr lang="de-DE" sz="3200" dirty="0"/>
              <a:t>(Malik et at., 2021)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62667-59EB-44B0-AC2C-C7B0C58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74" t="33280" r="13712" b="23045"/>
          <a:stretch/>
        </p:blipFill>
        <p:spPr>
          <a:xfrm>
            <a:off x="154192" y="1527586"/>
            <a:ext cx="11501364" cy="4851698"/>
          </a:xfrm>
        </p:spPr>
      </p:pic>
    </p:spTree>
    <p:extLst>
      <p:ext uri="{BB962C8B-B14F-4D97-AF65-F5344CB8AC3E}">
        <p14:creationId xmlns:p14="http://schemas.microsoft.com/office/powerpoint/2010/main" val="20683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D4B0-5D5F-463E-9852-32CEFD0DA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SOTA models require thousands of hours of transcribed speech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So many data are not available for the vast majority of the nearly 7,000 languages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For noncommercial companies its almost impossible to obtain such an amount of data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1912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CA7B-0F16-4A65-BE32-0B65BDA9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93888"/>
            <a:ext cx="10058400" cy="1994018"/>
          </a:xfrm>
        </p:spPr>
        <p:txBody>
          <a:bodyPr>
            <a:noAutofit/>
          </a:bodyPr>
          <a:lstStyle/>
          <a:p>
            <a:r>
              <a:rPr lang="en-US" sz="3200" dirty="0"/>
              <a:t>wav2vec 2.0: A Framework for Self-Supervised Learning of Speech Representations</a:t>
            </a:r>
            <a:br>
              <a:rPr lang="en-US" sz="3200" dirty="0"/>
            </a:br>
            <a:r>
              <a:rPr lang="de-DE" sz="1100" dirty="0"/>
              <a:t>by Alexei Baevski, Henry Zhou, Abdelrahman Mohamed, Michael Auli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8006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4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D7CF0-55AE-4614-A577-D75BA386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GB" sz="4000"/>
              <a:t>Introduction</a:t>
            </a:r>
            <a:endParaRPr lang="de-DE" sz="4000"/>
          </a:p>
        </p:txBody>
      </p:sp>
      <p:cxnSp>
        <p:nvCxnSpPr>
          <p:cNvPr id="51" name="Straight Connector 46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99FFD729-D435-C94B-FB5B-A28519AE5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135887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751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B31E-6E07-4845-8ACC-7E80E258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D1ADF-2758-41BA-AE48-3E7AB1AE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46319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Brief Introduction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Rough History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Paper Talk</a:t>
            </a:r>
          </a:p>
          <a:p>
            <a:pPr marL="0" indent="0">
              <a:buNone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Wave2vec 2.0</a:t>
            </a:r>
          </a:p>
          <a:p>
            <a:pPr marL="0" indent="0">
              <a:buNone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EE</a:t>
            </a:r>
          </a:p>
          <a:p>
            <a:pPr marL="0" indent="0">
              <a:buNone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  Pushing the limits of semi supervised learning</a:t>
            </a:r>
          </a:p>
          <a:p>
            <a:pPr marL="0" indent="0">
              <a:buNone/>
            </a:pP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0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37B9-4B51-4227-9155-F92D0C7A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1292655"/>
          </a:xfrm>
        </p:spPr>
        <p:txBody>
          <a:bodyPr>
            <a:normAutofit fontScale="90000"/>
          </a:bodyPr>
          <a:lstStyle/>
          <a:p>
            <a:br>
              <a:rPr lang="en-US" sz="4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4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4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2.1 Model architecture </a:t>
            </a:r>
            <a:br>
              <a:rPr lang="en-US" sz="4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720C9-7709-48E3-A078-47BF1B5614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44" y="2092555"/>
            <a:ext cx="5418347" cy="40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5F6C8-8E49-4628-91D3-D85F1707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D5568C-F78F-4162-B294-AFEAEB3F3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 bwMode="auto">
          <a:xfrm>
            <a:off x="147021" y="0"/>
            <a:ext cx="11897958" cy="63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81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E0C3-7326-4EAD-82D1-9D3303F2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022964"/>
          </a:xfrm>
        </p:spPr>
        <p:txBody>
          <a:bodyPr>
            <a:normAutofit/>
          </a:bodyPr>
          <a:lstStyle/>
          <a:p>
            <a:r>
              <a:rPr lang="en-US" b="0" i="0" dirty="0"/>
              <a:t>Quantization module</a:t>
            </a:r>
            <a:br>
              <a:rPr lang="en-US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8937-A50B-4795-885F-410DBEEE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3346"/>
            <a:ext cx="10230522" cy="4427567"/>
          </a:xfrm>
        </p:spPr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</a:t>
            </a:r>
            <a:r>
              <a:rPr lang="en-US" sz="20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discretize the output of the feature encoder </a:t>
            </a:r>
            <a:r>
              <a:rPr lang="en-US" sz="20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z to a finite set of speech representations via product quantization</a:t>
            </a:r>
          </a:p>
          <a:p>
            <a:br>
              <a:rPr lang="en-US" sz="2000" b="0" dirty="0">
                <a:effectLst/>
              </a:rPr>
            </a:br>
            <a:endParaRPr lang="de-DE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E4261A-A105-4905-A6C8-65A3CE05D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 bwMode="auto">
          <a:xfrm>
            <a:off x="1333949" y="2667897"/>
            <a:ext cx="9133242" cy="35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2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4347-ED1E-4877-8DEF-0DBEA3B57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938123"/>
          </a:xfrm>
        </p:spPr>
        <p:txBody>
          <a:bodyPr/>
          <a:lstStyle/>
          <a:p>
            <a:r>
              <a:rPr lang="en-US" b="0" i="0" dirty="0"/>
              <a:t>Contextualized representations </a:t>
            </a:r>
            <a:br>
              <a:rPr lang="en-US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9816-0064-41BE-9B5F-36627D48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output of the feature encoder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fed to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 context network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which follows the Transformer architecture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Relative positional embedding</a:t>
            </a:r>
          </a:p>
          <a:p>
            <a:endParaRPr lang="de-DE" dirty="0"/>
          </a:p>
        </p:txBody>
      </p:sp>
      <p:pic>
        <p:nvPicPr>
          <p:cNvPr id="3074" name="Picture 2" descr="Wav2vec 2.0 Transformer Context Network">
            <a:extLst>
              <a:ext uri="{FF2B5EF4-FFF2-40B4-BE49-F238E27FC236}">
                <a16:creationId xmlns:a16="http://schemas.microsoft.com/office/drawing/2014/main" id="{BA85D32C-F185-4E55-B976-8071848E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7529" r="57980"/>
          <a:stretch/>
        </p:blipFill>
        <p:spPr bwMode="auto">
          <a:xfrm>
            <a:off x="7433535" y="2367112"/>
            <a:ext cx="2743200" cy="41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4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60F0-B7BC-4C94-A755-EF2C9501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834C-13A8-4165-8FD5-36CB8808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737361"/>
            <a:ext cx="10683240" cy="4131732"/>
          </a:xfrm>
        </p:spPr>
        <p:txBody>
          <a:bodyPr>
            <a:normAutofit lnSpcReduction="10000"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dirty="0">
              <a:solidFill>
                <a:srgbClr val="695D4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unlabeled data, 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Librispeech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corpus  without transcriptions containing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960 hours of audio (LS-960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or the audio data from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LibriVox (LV-60k) 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(53.2k hours after preprocessing) is considered.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ine-tune on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five labeled data 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settings ( 960 hours of transcribed Librispeech), train-clean-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train-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10h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 train-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1h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, train-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10min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Fine-tune the pre-trained models for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phoneme recognition 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the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TIMIT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It contains </a:t>
            </a:r>
            <a:r>
              <a:rPr lang="en-US" sz="24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five hours of audio recordings with detailed phoneme labels</a:t>
            </a:r>
            <a:r>
              <a:rPr lang="en-US" sz="24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We use the standard train, dev and test split and follow the standard protocol of collapsing phone labels to 39 classes.</a:t>
            </a:r>
          </a:p>
          <a:p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5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43FA-3B17-424D-B287-FE530E29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 training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626D-9081-4E0D-9BF0-6CC2F53F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feature encoder contains seven blocks and the temporal convolutions in each block have 512 channels with strides (5,2,2,2,2,2,2) and kernel widths (10,3,3,3,3,2,2)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BASE contains 12 transformer blocks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, model dimension 768, inner dimension (FFN) 3,072 and 8 attention heads. Batches are built by cropping 250k audio samples, or 15.6sec, from each example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Crops are batched together to not exceed 1.4m samples per GPU and we train on a total of 64 V100 GPUs for 1.6 days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24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808-6871-414B-9BEF-3F753EC8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 training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4856-A258-4E73-8627-74FAD218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LARGE model contains 24 transformer blocks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with model dimension 1,024, inner dimension 4,096 and 16 attention heads</a:t>
            </a:r>
          </a:p>
          <a:p>
            <a:pPr rtl="0" fontAlgn="base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  We crop 320K audio samples, or 20 sec, with a limit of 1.2M samples per GPU and train on 128 V100 GPUs over 2.3 days for LibriSpeech and 5.2 days for LibriVox; the total batch size is 2.7h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 We use dropout 0.1 in the Transformer, at the output of the feature encoder and the input to the quantization module. Layers are dropped at a rate of 0.05 for BASE and 0.2 for LARGE [21, 12]; there is no layer drop for LV-60k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134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A898-D971-483D-8E13-D4925117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tuning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85F4-4E0C-494C-B0DF-C114A939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pre-training we fine-tune the learned representations on labeled data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add a randomly initialized output layer on top of the Transformer to predict</a:t>
            </a:r>
          </a:p>
          <a:p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After Fine Tuning</a:t>
            </a:r>
          </a:p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Two types of Language models (LM) are considered</a:t>
            </a:r>
          </a:p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4-gram Model</a:t>
            </a:r>
          </a:p>
          <a:p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Transformer trained on the Librispeech LM Corpus</a:t>
            </a:r>
          </a:p>
        </p:txBody>
      </p:sp>
    </p:spTree>
    <p:extLst>
      <p:ext uri="{BB962C8B-B14F-4D97-AF65-F5344CB8AC3E}">
        <p14:creationId xmlns:p14="http://schemas.microsoft.com/office/powerpoint/2010/main" val="80744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2E3DD-74D4-48E6-B39F-822486E6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Results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4CFEE5-DC8D-4629-9F48-F8F9B77D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90" y="0"/>
            <a:ext cx="7038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79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9809-7BDC-4FD5-8054-B721319D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endParaRPr lang="de-DE" sz="4000" dirty="0">
              <a:solidFill>
                <a:srgbClr val="FFFFFF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4ACBF00D-4778-6A87-D132-F6D9D491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723C1F6-8ECF-4EE8-B2CC-98D5C887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0"/>
            <a:ext cx="11991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03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/>
              <a:t>Automatic Speech Recognition (ASR)</a:t>
            </a:r>
            <a:br>
              <a:rPr lang="en-US" sz="4400" dirty="0"/>
            </a:br>
            <a:r>
              <a:rPr lang="en-US" sz="2400" dirty="0"/>
              <a:t>(</a:t>
            </a:r>
            <a:r>
              <a:rPr lang="en-US" sz="2400" dirty="0" err="1"/>
              <a:t>vadwala</a:t>
            </a:r>
            <a:r>
              <a:rPr lang="en-US" sz="2400" dirty="0"/>
              <a:t> et. al., 2017)</a:t>
            </a:r>
            <a:endParaRPr lang="en-US" sz="4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78DE67-34B7-46B6-B0F9-BEDFC3FEE5E5}"/>
              </a:ext>
            </a:extLst>
          </p:cNvPr>
          <p:cNvCxnSpPr/>
          <p:nvPr/>
        </p:nvCxnSpPr>
        <p:spPr>
          <a:xfrm>
            <a:off x="4733365" y="2906090"/>
            <a:ext cx="1796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F45FF1-35AD-4794-B445-76542EC046B7}"/>
              </a:ext>
            </a:extLst>
          </p:cNvPr>
          <p:cNvSpPr txBox="1"/>
          <p:nvPr/>
        </p:nvSpPr>
        <p:spPr>
          <a:xfrm>
            <a:off x="688489" y="3951910"/>
            <a:ext cx="112952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An ideal ASR should be able to “perceive” the given input of sound waves </a:t>
            </a:r>
          </a:p>
          <a:p>
            <a:r>
              <a:rPr lang="en-US" sz="2800" dirty="0"/>
              <a:t>and covert into text format</a:t>
            </a:r>
          </a:p>
          <a:p>
            <a:r>
              <a:rPr lang="en-US" sz="2800" dirty="0"/>
              <a:t>The recognized words as an input to another machine can perform some </a:t>
            </a:r>
          </a:p>
          <a:p>
            <a:r>
              <a:rPr lang="en-US" sz="2800" dirty="0"/>
              <a:t>“action” in a result.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de-D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5BBBD-29BB-4DF2-B542-68913706F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76" t="54009" r="19882" b="30741"/>
          <a:stretch/>
        </p:blipFill>
        <p:spPr>
          <a:xfrm>
            <a:off x="1097280" y="2015384"/>
            <a:ext cx="9907793" cy="23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2"/>
    </mc:Choice>
    <mc:Fallback xmlns="">
      <p:transition spd="slow" advTm="1343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4136376-DDD1-43EB-B1F4-0671580177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28625"/>
            <a:ext cx="10058400" cy="51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3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DB62-BB25-491A-83D8-2FB691A2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Hu</a:t>
            </a:r>
            <a:r>
              <a:rPr lang="en-US" sz="3200" dirty="0">
                <a:highlight>
                  <a:srgbClr val="FFFF00"/>
                </a:highlight>
              </a:rPr>
              <a:t>BERT</a:t>
            </a:r>
            <a:r>
              <a:rPr lang="en-US" sz="3200" dirty="0"/>
              <a:t>: Self-Supervised Speech Representation Learning by Masked Prediction of Hidden Units</a:t>
            </a:r>
            <a:br>
              <a:rPr lang="en-US" sz="3200" dirty="0"/>
            </a:br>
            <a:r>
              <a:rPr lang="de-DE" sz="1100" dirty="0"/>
              <a:t>by Wei-Ning Hsu, Benjamin Bolte, Yao-Hung Hubert Tsai, Kushal Lakhotia, Ruslan Salakhutdinov, Abdelrahman Mohamed</a:t>
            </a:r>
            <a:endParaRPr lang="de-D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59D3A-69CE-4AC6-B5F7-04AB29485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the release wav2vec, self-supervised learning is now used more and more for speech. </a:t>
            </a:r>
          </a:p>
          <a:p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 is based on transformer encoder </a:t>
            </a:r>
            <a:r>
              <a:rPr lang="en-US" sz="1800" b="0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takes the next step in this regard.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Alternative approach to learn representation units</a:t>
            </a:r>
            <a:endParaRPr lang="en-US" sz="1800" b="0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3 main problems when trying to apply BERT or other NLP models on speech data: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There are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multiple sound units 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each input expression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There is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lexicon 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discrete sound units</a:t>
            </a:r>
          </a:p>
          <a:p>
            <a:pPr algn="l">
              <a:buFont typeface="+mj-lt"/>
              <a:buAutoNum type="arabicPeriod"/>
            </a:pP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Sound units 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variable length 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no explicit segmentation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1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uthors proposed </a:t>
            </a:r>
            <a:r>
              <a:rPr lang="en-US" sz="1800" b="1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sz="1800" b="1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solve these problems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4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6631-D007-4860-A06B-AA7BF5ED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behind HuBert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29EB-D211-4F6D-8B3B-5C460721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key ingredient of our approach is </a:t>
            </a:r>
            <a:r>
              <a:rPr lang="en-US" b="1" dirty="0"/>
              <a:t>applying the prediction loss over the masked regions only,</a:t>
            </a:r>
            <a:r>
              <a:rPr lang="en-US" dirty="0"/>
              <a:t> which forces the model to learn a combined acoustic and language model over the continuous inputs.</a:t>
            </a:r>
          </a:p>
          <a:p>
            <a:r>
              <a:rPr lang="en-US" dirty="0"/>
              <a:t>HuBERT model either </a:t>
            </a:r>
            <a:r>
              <a:rPr lang="en-US" b="1" dirty="0"/>
              <a:t>matches or improves upon the state-of-the-art wav2vec 2.0 performance </a:t>
            </a:r>
            <a:r>
              <a:rPr lang="en-US" dirty="0"/>
              <a:t>on the Librispeech (960h) and Libri-light (60,000h) benchmarks with 10min, 1h, 10h, 100h, and 960h fine-tuning subsets. </a:t>
            </a:r>
          </a:p>
          <a:p>
            <a:r>
              <a:rPr lang="en-US" dirty="0"/>
              <a:t>Using a 1B parameter model, HuBERT shows up to </a:t>
            </a:r>
            <a:r>
              <a:rPr lang="en-US" b="1" dirty="0"/>
              <a:t>19% and 13% relative WER reduction </a:t>
            </a:r>
            <a:r>
              <a:rPr lang="en-US" dirty="0"/>
              <a:t>on the more challenging dev-other and test-other evaluation subsets.</a:t>
            </a:r>
          </a:p>
        </p:txBody>
      </p:sp>
    </p:spTree>
    <p:extLst>
      <p:ext uri="{BB962C8B-B14F-4D97-AF65-F5344CB8AC3E}">
        <p14:creationId xmlns:p14="http://schemas.microsoft.com/office/powerpoint/2010/main" val="407025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8DD4-ACE7-4C9A-BA53-23BE3CAC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795"/>
            <a:ext cx="2886891" cy="1040674"/>
          </a:xfrm>
        </p:spPr>
        <p:txBody>
          <a:bodyPr>
            <a:normAutofit/>
          </a:bodyPr>
          <a:lstStyle/>
          <a:p>
            <a:r>
              <a:rPr lang="en-GB" sz="3600" dirty="0"/>
              <a:t>Architecture</a:t>
            </a:r>
            <a:endParaRPr lang="de-DE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A57D1-74A9-49A6-B2F9-E83BCFE94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747"/>
          <a:stretch/>
        </p:blipFill>
        <p:spPr>
          <a:xfrm>
            <a:off x="7203991" y="-95795"/>
            <a:ext cx="4988009" cy="366304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F1F927D-7B4F-47A7-B40A-BEEA4352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765"/>
            <a:ext cx="3397684" cy="42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44E0788-A50A-481E-B6D4-E5DDDDEA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59" y="1077686"/>
            <a:ext cx="4034632" cy="491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B48456B-C237-4C4A-BEEB-D36D42EC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64" y="3567248"/>
            <a:ext cx="2931886" cy="28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6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4154F2-0047-4995-8A21-3BB4E0DCE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754" y="647700"/>
            <a:ext cx="820649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6949-74B7-407D-9427-E260C50C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5951-B21E-43B9-97DC-4BEFA2863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For unsupervised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pre-training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full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960 hours of LibriSpeech audio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60,000 hours of Libri-light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audio, derived from the LibriVox.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For supervised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fine-tuning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five different partitions are considered: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Libri-light 10-minute, 1-hour, 10- hour splits and LibriSpeech 100-hour (train-clean-100) and 960-hour (train-clean-100, train-clean-360, train-other-500 combined) splits. </a:t>
            </a:r>
          </a:p>
        </p:txBody>
      </p:sp>
    </p:spTree>
    <p:extLst>
      <p:ext uri="{BB962C8B-B14F-4D97-AF65-F5344CB8AC3E}">
        <p14:creationId xmlns:p14="http://schemas.microsoft.com/office/powerpoint/2010/main" val="336440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D147F-DABE-4195-8622-FC4EFCC6D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6" t="13056"/>
          <a:stretch/>
        </p:blipFill>
        <p:spPr>
          <a:xfrm>
            <a:off x="1933574" y="76200"/>
            <a:ext cx="7844693" cy="6334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3DF361-D75C-4377-B56F-59343943592F}"/>
              </a:ext>
            </a:extLst>
          </p:cNvPr>
          <p:cNvSpPr/>
          <p:nvPr/>
        </p:nvSpPr>
        <p:spPr>
          <a:xfrm>
            <a:off x="2984500" y="1454150"/>
            <a:ext cx="5613400" cy="1460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5F9EB-0B1E-4403-A31E-FB916C4EBE73}"/>
              </a:ext>
            </a:extLst>
          </p:cNvPr>
          <p:cNvSpPr/>
          <p:nvPr/>
        </p:nvSpPr>
        <p:spPr>
          <a:xfrm>
            <a:off x="7658100" y="1200150"/>
            <a:ext cx="311150" cy="5461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6A215-D531-4BD3-A0C5-8C889DF16047}"/>
              </a:ext>
            </a:extLst>
          </p:cNvPr>
          <p:cNvSpPr/>
          <p:nvPr/>
        </p:nvSpPr>
        <p:spPr>
          <a:xfrm>
            <a:off x="7658100" y="539750"/>
            <a:ext cx="311150" cy="5969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879A8-88F5-4CF6-B68A-AFD544231C43}"/>
              </a:ext>
            </a:extLst>
          </p:cNvPr>
          <p:cNvSpPr/>
          <p:nvPr/>
        </p:nvSpPr>
        <p:spPr>
          <a:xfrm>
            <a:off x="2984500" y="958850"/>
            <a:ext cx="5759450" cy="1778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8DACA-3D2B-43AA-BFF4-9F3783EBFB87}"/>
              </a:ext>
            </a:extLst>
          </p:cNvPr>
          <p:cNvSpPr/>
          <p:nvPr/>
        </p:nvSpPr>
        <p:spPr>
          <a:xfrm>
            <a:off x="2984500" y="2387600"/>
            <a:ext cx="5861050" cy="1778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6C84C-6D79-48D8-9AEB-45BEB95E4F3B}"/>
              </a:ext>
            </a:extLst>
          </p:cNvPr>
          <p:cNvSpPr/>
          <p:nvPr/>
        </p:nvSpPr>
        <p:spPr>
          <a:xfrm>
            <a:off x="2984500" y="2724150"/>
            <a:ext cx="5861050" cy="12700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7AA30-79F9-4E39-B661-9F6FFD47B279}"/>
              </a:ext>
            </a:extLst>
          </p:cNvPr>
          <p:cNvSpPr/>
          <p:nvPr/>
        </p:nvSpPr>
        <p:spPr>
          <a:xfrm>
            <a:off x="2906486" y="3765550"/>
            <a:ext cx="6172200" cy="1460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59B28-C972-4F25-B8C7-28DD26B864E1}"/>
              </a:ext>
            </a:extLst>
          </p:cNvPr>
          <p:cNvSpPr/>
          <p:nvPr/>
        </p:nvSpPr>
        <p:spPr>
          <a:xfrm>
            <a:off x="2945493" y="4127047"/>
            <a:ext cx="6094186" cy="1020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968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4A3D-3B9D-4D5C-8222-E90D5649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950119"/>
            <a:ext cx="10306050" cy="49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C44F-11FB-4746-A769-360AC8A4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2127"/>
            <a:ext cx="10058400" cy="1344706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HuBERT vs. wav2vec 2.0</a:t>
            </a:r>
            <a:br>
              <a:rPr lang="en-US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776B-7BBA-490B-8AA0-25FCC865E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214" y="2120900"/>
            <a:ext cx="6088828" cy="3748193"/>
          </a:xfrm>
        </p:spPr>
        <p:txBody>
          <a:bodyPr>
            <a:normAutofit/>
          </a:bodyPr>
          <a:lstStyle/>
          <a:p>
            <a:pPr algn="l"/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HuBERT uses the 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cross-entropy loss</a:t>
            </a:r>
            <a:r>
              <a:rPr lang="en-US" sz="1800" dirty="0">
                <a:solidFill>
                  <a:srgbClr val="111111"/>
                </a:solidFill>
                <a:latin typeface="IBM Plex Sans" panose="020B0503050203000203" pitchFamily="34" charset="0"/>
              </a:rPr>
              <a:t>,</a:t>
            </a:r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 makes training easier and more </a:t>
            </a:r>
          </a:p>
          <a:p>
            <a:pPr algn="l"/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HuBERT builds 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targets via a separate clustering </a:t>
            </a:r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process</a:t>
            </a:r>
          </a:p>
          <a:p>
            <a:pPr algn="l"/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HuBERT 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re-uses embeddings </a:t>
            </a:r>
            <a:r>
              <a:rPr lang="en-US" sz="18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from the BERT encoder to improve targets, </a:t>
            </a:r>
          </a:p>
          <a:p>
            <a:endParaRPr lang="de-DE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72FA0-2EDF-40D4-87A3-F591C4C4A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3" y="2120900"/>
            <a:ext cx="5532621" cy="3748194"/>
          </a:xfrm>
        </p:spPr>
        <p:txBody>
          <a:bodyPr>
            <a:normAutofit/>
          </a:bodyPr>
          <a:lstStyle/>
          <a:p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Wav2vec use complex combination of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contrastive loss + diversity loss</a:t>
            </a:r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 used by wav2vec 2.0</a:t>
            </a:r>
          </a:p>
          <a:p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wav2vec 2.0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learns its targets </a:t>
            </a:r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simultaneously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while training </a:t>
            </a:r>
          </a:p>
          <a:p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wav2vec 2.0 only uses the output of the convolutional network for quantization (via a 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quantization process</a:t>
            </a:r>
            <a:r>
              <a:rPr lang="en-US" sz="160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)</a:t>
            </a:r>
            <a:endParaRPr lang="de-DE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52260-B8FC-43F3-94BD-6968C48602D4}"/>
              </a:ext>
            </a:extLst>
          </p:cNvPr>
          <p:cNvSpPr txBox="1"/>
          <p:nvPr/>
        </p:nvSpPr>
        <p:spPr>
          <a:xfrm>
            <a:off x="1873230" y="4396169"/>
            <a:ext cx="8421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In terms of model architecture, the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</a:t>
            </a:r>
            <a:r>
              <a:rPr lang="en-US" sz="1800" b="1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BASE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and </a:t>
            </a:r>
            <a:r>
              <a:rPr lang="en-US" sz="1800" b="1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LARGE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versions of HuBERT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have the same configuration as the </a:t>
            </a:r>
            <a:r>
              <a:rPr lang="en-US" sz="1800" b="1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BASE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and </a:t>
            </a:r>
            <a:r>
              <a:rPr lang="en-US" sz="1800" b="1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LARGE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versions of wav2vec 2.0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95 million and 317 million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of parameters respectively). However, </a:t>
            </a:r>
          </a:p>
          <a:p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an </a:t>
            </a:r>
            <a:r>
              <a:rPr lang="en-US" sz="1800" b="1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X-LARGE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version of HuBERT is also used with twice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as many transformer layers as in the </a:t>
            </a:r>
            <a:r>
              <a:rPr lang="en-US" sz="1800" b="0" i="1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LARGE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 version, with 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almost 1 billion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IBM Plex Sans" panose="020B0503050203000203" pitchFamily="34" charset="0"/>
              </a:rPr>
              <a:t>parameters.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607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B47E-284F-43AA-A483-469F670E7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err="1"/>
              <a:t>HuBERT</a:t>
            </a:r>
            <a:r>
              <a:rPr lang="en-US" sz="5400" dirty="0"/>
              <a:t>-EE: Early Exiting </a:t>
            </a:r>
            <a:r>
              <a:rPr lang="en-US" sz="5400" dirty="0" err="1"/>
              <a:t>HuBERT</a:t>
            </a:r>
            <a:r>
              <a:rPr lang="en-US" sz="5400" dirty="0"/>
              <a:t> for Efficient Speech Recognition</a:t>
            </a:r>
            <a:endParaRPr lang="de-D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4DED5-E223-4BEB-88BF-C55B3FEAA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 Won Yoon , </a:t>
            </a:r>
            <a:r>
              <a:rPr lang="en-US" dirty="0" err="1"/>
              <a:t>Beom</a:t>
            </a:r>
            <a:r>
              <a:rPr lang="en-US" dirty="0"/>
              <a:t> Jun Woo , and Nam Soo Kim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407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400A-122C-4D91-978B-816B78F6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8"/>
            <a:ext cx="10058400" cy="748452"/>
          </a:xfrm>
        </p:spPr>
        <p:txBody>
          <a:bodyPr>
            <a:normAutofit/>
          </a:bodyPr>
          <a:lstStyle/>
          <a:p>
            <a:r>
              <a:rPr lang="en-GB" sz="4000" dirty="0"/>
              <a:t>Ideal features for Speech Recognition</a:t>
            </a:r>
            <a:endParaRPr lang="de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0DBF9-8F37-4C8C-BEB9-DFCC55CA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Global </a:t>
            </a:r>
            <a:r>
              <a:rPr lang="de-DE" b="1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de-DE" b="1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Speech Recognition </a:t>
            </a:r>
            <a:r>
              <a:rPr lang="de-DE" b="1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Automatically</a:t>
            </a:r>
            <a:r>
              <a:rPr lang="de-DE" b="1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such as voice search, speech transcription,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de-DE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Noise </a:t>
            </a:r>
            <a:r>
              <a:rPr lang="de-DE" b="1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de-DE" b="1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Automatic</a:t>
            </a:r>
            <a:r>
              <a:rPr lang="de-DE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Punctuation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91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"/>
    </mc:Choice>
    <mc:Fallback xmlns="">
      <p:transition spd="slow" advTm="88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BE68-6D71-4F6E-832C-67A8FA68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C35C2-4DCE-4B09-B1FA-D78C07B3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925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Pre-training with self-supervised models, such as Hidden-unit BERT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and wav2vec 2.0, has brought significant improvements in automatic speech recognition (ASR)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Expensive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cost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achieve outstanding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Slowing down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inference speed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-EE allows the model to stop the inference dynamically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In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-EE, multiple early exit branches are added at the intermediate layers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Each branch is used to decide whether a prediction can be exited early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Experimental results on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LibriSpeech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dataset show that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-EE can accelerate the inference of a large-scale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28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23B1-552B-48BE-870B-81F6B548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2F0A-597F-4547-8EF1-5C66BC604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Hidden-unit BERT (</a:t>
            </a:r>
            <a:r>
              <a:rPr lang="en-US" b="1" dirty="0" err="1"/>
              <a:t>HuBERT</a:t>
            </a:r>
            <a:r>
              <a:rPr lang="en-US" b="1" dirty="0"/>
              <a:t>) is one of the most prominent models </a:t>
            </a:r>
            <a:r>
              <a:rPr lang="en-US" dirty="0"/>
              <a:t>for speech recognition. </a:t>
            </a:r>
          </a:p>
          <a:p>
            <a:r>
              <a:rPr lang="en-US" dirty="0"/>
              <a:t>On the </a:t>
            </a:r>
            <a:r>
              <a:rPr lang="en-US" dirty="0" err="1"/>
              <a:t>LibriSpeech</a:t>
            </a:r>
            <a:r>
              <a:rPr lang="en-US" dirty="0"/>
              <a:t> benchmark, fine-tuned </a:t>
            </a:r>
            <a:r>
              <a:rPr lang="en-US" dirty="0" err="1"/>
              <a:t>HuBERT</a:t>
            </a:r>
            <a:r>
              <a:rPr lang="en-US" dirty="0"/>
              <a:t> using connectionist temporal classification (CTC) achieves the state-of-the-art word error rate (WER) results. </a:t>
            </a:r>
          </a:p>
          <a:p>
            <a:r>
              <a:rPr lang="en-US" b="1" dirty="0"/>
              <a:t>Large-scale pre-trained models </a:t>
            </a:r>
            <a:r>
              <a:rPr lang="en-US" dirty="0"/>
              <a:t>usually suffer from </a:t>
            </a:r>
            <a:r>
              <a:rPr lang="en-US" b="1" dirty="0"/>
              <a:t>slow inference speed</a:t>
            </a:r>
            <a:r>
              <a:rPr lang="en-US" dirty="0"/>
              <a:t>, which may </a:t>
            </a:r>
            <a:r>
              <a:rPr lang="en-US" b="1" dirty="0"/>
              <a:t>hinder their usage in real-world applications where fast inference is desirable.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   The proposed </a:t>
            </a:r>
            <a:r>
              <a:rPr lang="en-US" b="1" dirty="0" err="1"/>
              <a:t>HuBERT</a:t>
            </a:r>
            <a:r>
              <a:rPr lang="en-US" b="1" dirty="0"/>
              <a:t>-EE accelerates the inference procedure by adding multiple early exit branches at the intermediate layers of the </a:t>
            </a:r>
            <a:r>
              <a:rPr lang="en-US" b="1" dirty="0" err="1"/>
              <a:t>HuBERT</a:t>
            </a:r>
            <a:r>
              <a:rPr lang="en-US" dirty="0"/>
              <a:t>. When the intermediate prediction of the early exit branch is confident, the model stops the inference, and the result is returned early.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Experimental results on the </a:t>
            </a:r>
            <a:r>
              <a:rPr lang="en-US" dirty="0" err="1"/>
              <a:t>LibriSpeech</a:t>
            </a:r>
            <a:r>
              <a:rPr lang="en-US" dirty="0"/>
              <a:t> dataset, it is verified that the </a:t>
            </a:r>
            <a:r>
              <a:rPr lang="en-US" dirty="0" err="1"/>
              <a:t>HuBERT</a:t>
            </a:r>
            <a:r>
              <a:rPr lang="en-US" dirty="0"/>
              <a:t>-EE can effectively perform early exiting for speech recognition. It accelerates the </a:t>
            </a:r>
            <a:r>
              <a:rPr lang="en-US" b="1" dirty="0"/>
              <a:t>inference of the large-scale </a:t>
            </a:r>
            <a:r>
              <a:rPr lang="en-US" b="1" dirty="0" err="1"/>
              <a:t>HuBERT</a:t>
            </a:r>
            <a:r>
              <a:rPr lang="en-US" b="1" dirty="0"/>
              <a:t> with minimal performance loss. </a:t>
            </a:r>
          </a:p>
        </p:txBody>
      </p:sp>
    </p:spTree>
    <p:extLst>
      <p:ext uri="{BB962C8B-B14F-4D97-AF65-F5344CB8AC3E}">
        <p14:creationId xmlns:p14="http://schemas.microsoft.com/office/powerpoint/2010/main" val="1079453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911E-B43D-4DCC-A514-8EAA678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807D-4803-408C-AF68-2BA1A3B1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HuBERT</a:t>
            </a:r>
            <a:r>
              <a:rPr lang="en-US" dirty="0"/>
              <a:t>-EE mainly consists of a </a:t>
            </a:r>
            <a:r>
              <a:rPr lang="en-US" b="1" dirty="0"/>
              <a:t>backbone network </a:t>
            </a:r>
            <a:r>
              <a:rPr lang="en-US" dirty="0"/>
              <a:t>and multiple early exit branches. </a:t>
            </a:r>
          </a:p>
          <a:p>
            <a:r>
              <a:rPr lang="en-US" dirty="0"/>
              <a:t>The backbone is built upon a </a:t>
            </a:r>
            <a:r>
              <a:rPr lang="en-US" b="1" dirty="0"/>
              <a:t>24-layers Transformer encoder</a:t>
            </a:r>
            <a:r>
              <a:rPr lang="en-US" dirty="0"/>
              <a:t> with an additional </a:t>
            </a:r>
            <a:r>
              <a:rPr lang="en-US" b="1" dirty="0"/>
              <a:t>linear projection layer. </a:t>
            </a:r>
          </a:p>
          <a:p>
            <a:r>
              <a:rPr lang="en-US" dirty="0"/>
              <a:t>The </a:t>
            </a:r>
            <a:r>
              <a:rPr lang="en-US" b="1" dirty="0"/>
              <a:t>early exit branches </a:t>
            </a:r>
            <a:r>
              <a:rPr lang="en-US" dirty="0"/>
              <a:t>are located at some </a:t>
            </a:r>
            <a:r>
              <a:rPr lang="en-US" b="1" dirty="0"/>
              <a:t>intermediate layers of the backbone network </a:t>
            </a:r>
            <a:r>
              <a:rPr lang="en-US" dirty="0"/>
              <a:t>to enable early predictions.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311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3407-E5B6-4A0C-A3B1-77338F0B8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20608-FFC5-4CEA-BA27-454400702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832" t="13214" r="9358" b="11711"/>
          <a:stretch/>
        </p:blipFill>
        <p:spPr>
          <a:xfrm>
            <a:off x="326570" y="0"/>
            <a:ext cx="11560629" cy="6355914"/>
          </a:xfrm>
        </p:spPr>
      </p:pic>
    </p:spTree>
    <p:extLst>
      <p:ext uri="{BB962C8B-B14F-4D97-AF65-F5344CB8AC3E}">
        <p14:creationId xmlns:p14="http://schemas.microsoft.com/office/powerpoint/2010/main" val="719546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9CDB-7FA2-47F1-AB2A-0F8B7278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A2476-B681-4562-A4F9-81B5B5BBB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training of </a:t>
            </a:r>
            <a:r>
              <a:rPr lang="en-US" dirty="0" err="1"/>
              <a:t>HuBERT</a:t>
            </a:r>
            <a:r>
              <a:rPr lang="en-US" dirty="0"/>
              <a:t>-EE is similar to that of the original </a:t>
            </a:r>
            <a:r>
              <a:rPr lang="en-US" dirty="0" err="1"/>
              <a:t>HuBERT</a:t>
            </a:r>
            <a:r>
              <a:rPr lang="en-US" dirty="0"/>
              <a:t>.</a:t>
            </a:r>
          </a:p>
          <a:p>
            <a:r>
              <a:rPr lang="en-US" dirty="0"/>
              <a:t>The main difference is that we </a:t>
            </a:r>
            <a:r>
              <a:rPr lang="en-US" b="1" dirty="0"/>
              <a:t>modify the fine-tuning process </a:t>
            </a:r>
            <a:r>
              <a:rPr lang="en-US" dirty="0"/>
              <a:t>of the </a:t>
            </a:r>
            <a:r>
              <a:rPr lang="en-US" dirty="0" err="1"/>
              <a:t>HuBERT</a:t>
            </a:r>
            <a:r>
              <a:rPr lang="en-US" dirty="0"/>
              <a:t> model to enable </a:t>
            </a:r>
            <a:r>
              <a:rPr lang="en-US" b="1" dirty="0"/>
              <a:t>early exit decisions </a:t>
            </a:r>
            <a:r>
              <a:rPr lang="en-US" dirty="0"/>
              <a:t>at the inference time. </a:t>
            </a:r>
          </a:p>
          <a:p>
            <a:r>
              <a:rPr lang="en-US" dirty="0"/>
              <a:t>The training includes three steps: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first step is </a:t>
            </a:r>
            <a:r>
              <a:rPr lang="en-US" b="1" dirty="0"/>
              <a:t>pre-training the </a:t>
            </a:r>
            <a:r>
              <a:rPr lang="en-US" b="1" dirty="0" err="1"/>
              <a:t>HuBERT</a:t>
            </a:r>
            <a:r>
              <a:rPr lang="en-US" b="1" dirty="0"/>
              <a:t> backbone </a:t>
            </a:r>
            <a:r>
              <a:rPr lang="en-US" dirty="0"/>
              <a:t>model from scratch,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second is </a:t>
            </a:r>
            <a:r>
              <a:rPr lang="en-US" b="1" dirty="0"/>
              <a:t>fine-tuning the backbone model</a:t>
            </a:r>
            <a:r>
              <a:rPr lang="en-US" dirty="0"/>
              <a:t> with the linear projection layer,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The third is </a:t>
            </a:r>
            <a:r>
              <a:rPr lang="en-US" b="1" dirty="0"/>
              <a:t>fine-tuning the early exit branches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626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213D-973C-4401-9F25-FE2F61BB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tuning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4F96B-2285-43CE-8E18-114356EB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pre-training the backbone, we add a randomly initialized linear projection layer on top of the Transformer to predict characters. Then, we use CTC loss for ASR fine-tuning of the whole model weights except for the early exit branches.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This stage is </a:t>
            </a:r>
            <a:r>
              <a:rPr lang="en-US" b="1" dirty="0"/>
              <a:t>identical to the </a:t>
            </a:r>
            <a:r>
              <a:rPr lang="en-US" b="1" dirty="0" err="1"/>
              <a:t>HuBERT</a:t>
            </a:r>
            <a:r>
              <a:rPr lang="en-US" b="1" dirty="0"/>
              <a:t> fine-tuning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67895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F0E5-951B-41BC-BDF3-EE6E127D6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653"/>
          </a:xfrm>
        </p:spPr>
        <p:txBody>
          <a:bodyPr/>
          <a:lstStyle/>
          <a:p>
            <a:r>
              <a:rPr lang="en-GB" dirty="0"/>
              <a:t>Comparison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FAD654-395A-455A-BD19-98B98AF02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99" t="14762" r="8607" b="8725"/>
          <a:stretch/>
        </p:blipFill>
        <p:spPr>
          <a:xfrm>
            <a:off x="923109" y="1023257"/>
            <a:ext cx="10648406" cy="547551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CE59D-7078-4578-AE1E-70CD3A11DDF3}"/>
              </a:ext>
            </a:extLst>
          </p:cNvPr>
          <p:cNvSpPr/>
          <p:nvPr/>
        </p:nvSpPr>
        <p:spPr>
          <a:xfrm>
            <a:off x="2383971" y="2922814"/>
            <a:ext cx="8662308" cy="37555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E1531-C4EA-4924-8B2D-2589572C66F6}"/>
              </a:ext>
            </a:extLst>
          </p:cNvPr>
          <p:cNvSpPr/>
          <p:nvPr/>
        </p:nvSpPr>
        <p:spPr>
          <a:xfrm>
            <a:off x="2383971" y="4849586"/>
            <a:ext cx="8972550" cy="37555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52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C222-5A9D-409D-A019-7462AC3B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Lower WER means better accuracy</a:t>
            </a:r>
            <a:endParaRPr lang="de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12BB-54F8-45D8-A1C2-88BCEED3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14" y="2108201"/>
            <a:ext cx="6727115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From the experimental results on the </a:t>
            </a:r>
            <a:r>
              <a:rPr lang="en-US" dirty="0" err="1"/>
              <a:t>LibriSpeech</a:t>
            </a:r>
            <a:r>
              <a:rPr lang="en-US" dirty="0"/>
              <a:t>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It is verified that the </a:t>
            </a:r>
            <a:r>
              <a:rPr lang="en-US" dirty="0" err="1"/>
              <a:t>HuBERT</a:t>
            </a:r>
            <a:r>
              <a:rPr lang="en-US" dirty="0"/>
              <a:t>-EE was successfully applied to the ASR task while achieving </a:t>
            </a:r>
            <a:r>
              <a:rPr lang="en-US" b="1" dirty="0"/>
              <a:t>a good quality–efficiency trade-off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From a practical perspective, </a:t>
            </a:r>
            <a:r>
              <a:rPr lang="en-US" dirty="0" err="1"/>
              <a:t>HuBERT</a:t>
            </a:r>
            <a:r>
              <a:rPr lang="en-US" dirty="0"/>
              <a:t>-EE represents a significant step toward </a:t>
            </a:r>
            <a:r>
              <a:rPr lang="en-US" b="1" dirty="0"/>
              <a:t>efficient speech recognition</a:t>
            </a:r>
            <a:r>
              <a:rPr lang="en-US" dirty="0"/>
              <a:t>.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69669-0C50-4D52-98C7-03B88F7A7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5" t="34787" r="3342" b="17684"/>
          <a:stretch/>
        </p:blipFill>
        <p:spPr>
          <a:xfrm>
            <a:off x="6869990" y="1865355"/>
            <a:ext cx="5163671" cy="42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1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D1F900-4E62-4FFF-8D19-37ED5497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517288"/>
            <a:ext cx="10058400" cy="3162750"/>
          </a:xfrm>
        </p:spPr>
        <p:txBody>
          <a:bodyPr>
            <a:noAutofit/>
          </a:bodyPr>
          <a:lstStyle/>
          <a:p>
            <a:r>
              <a:rPr lang="en-US" sz="4800" dirty="0"/>
              <a:t>Pushing the Limits of Semi-Supervised Learning for Automatic Speech Recognition</a:t>
            </a:r>
            <a:br>
              <a:rPr lang="en-US" sz="4800" dirty="0"/>
            </a:br>
            <a:br>
              <a:rPr lang="en-US" sz="4800" dirty="0"/>
            </a:br>
            <a:endParaRPr lang="de-DE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5047EA-C905-4F1B-A301-F7AC3E5E2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/>
              <a:t>Yu Zhang∗ James Qin∗ Daniel S. Park∗ Wei Han Chung-Cheng Chiu Ruoming Pang Quoc V. Le Yonghui Wu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2624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08CB-B8F3-4473-B13D-58A5065B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157B0-B57F-48D6-92F1-83F731D5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Combined recent advancements to improve the performance of ASR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Architecture: Conformer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Pre-training: Wave2vec 2.0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Self training : Noisy Student Training with SpecAugment</a:t>
            </a:r>
          </a:p>
          <a:p>
            <a:pPr marL="0" indent="0">
              <a:buNone/>
            </a:pPr>
            <a:r>
              <a:rPr lang="en-GB" dirty="0"/>
              <a:t>A self-supervised learning based on advancement for RNN-T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LibriSpeech test/test-other sets against the current state-of-the-art WERs 1.7%/3.3%.-&gt; 1.4%/2.6%</a:t>
            </a: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49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9F40-11CE-4424-B4FC-C328A758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Automatic Speech Recognition Problems</a:t>
            </a:r>
            <a:endParaRPr lang="de-D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00B6-FA64-40BF-BC68-851C762D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	Spontaneous vs Read Speech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            Large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            Noise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            Low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Resource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field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              Speaker adaptive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1D23-5B02-4125-A3C7-6794EF03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https://www.researchgate.net/publication/318749834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"/>
    </mc:Choice>
    <mc:Fallback xmlns="">
      <p:transition spd="slow" advTm="892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B23FBA-3867-4521-8EE8-B7DE5C8C5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93638"/>
            <a:ext cx="10058400" cy="931384"/>
          </a:xfrm>
        </p:spPr>
        <p:txBody>
          <a:bodyPr>
            <a:noAutofit/>
          </a:bodyPr>
          <a:lstStyle/>
          <a:p>
            <a:r>
              <a:rPr lang="en-US" sz="2000" dirty="0"/>
              <a:t>Combined SSL using Conformers, they obtained state-of-the-art performance on the LibriSpeech dev and test sets, achieving the word-error-rates 1.3%/2.6%/1.4%/2.6%</a:t>
            </a:r>
            <a:endParaRPr lang="de-DE" sz="2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D3A519-9A17-41C0-AC35-5AF7B2784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249731"/>
            <a:ext cx="10058400" cy="973855"/>
          </a:xfrm>
        </p:spPr>
        <p:txBody>
          <a:bodyPr/>
          <a:lstStyle/>
          <a:p>
            <a:r>
              <a:rPr lang="en-US" dirty="0"/>
              <a:t>History of state-of-the-art LibriSpeech test/test-other WERs (%) according to Papers With Code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690D4-0411-44A7-8C5E-B6F05AE3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3" y="1076493"/>
            <a:ext cx="10519187" cy="42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99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BD2-F318-4C3C-BAFD-CD424D54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GB" sz="4000" dirty="0"/>
              <a:t>Architecture</a:t>
            </a:r>
            <a:endParaRPr lang="de-DE" sz="4000" dirty="0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3C4E-E1B5-422A-8D7E-815335ECE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" y="2639380"/>
            <a:ext cx="5034579" cy="3229714"/>
          </a:xfrm>
        </p:spPr>
        <p:txBody>
          <a:bodyPr>
            <a:normAutofit/>
          </a:bodyPr>
          <a:lstStyle/>
          <a:p>
            <a:r>
              <a:rPr lang="en-GB" dirty="0"/>
              <a:t>Conformer</a:t>
            </a:r>
          </a:p>
          <a:p>
            <a:pPr marL="0" indent="0">
              <a:buNone/>
            </a:pPr>
            <a:r>
              <a:rPr lang="en-GB" dirty="0"/>
              <a:t>( Convolution-Augmented Transformer)</a:t>
            </a:r>
          </a:p>
          <a:p>
            <a:r>
              <a:rPr lang="en-GB" dirty="0"/>
              <a:t> [Gulai et at., 2020]</a:t>
            </a:r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E8D3E-6AA1-4D4B-B73F-878B20EB3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9" t="22902" r="24734" b="14419"/>
          <a:stretch/>
        </p:blipFill>
        <p:spPr>
          <a:xfrm>
            <a:off x="4056758" y="1317743"/>
            <a:ext cx="8016908" cy="4996993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7910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5672D-F5E3-4EAC-948A-6C0AA84E4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9" t="22902" r="24734" b="14419"/>
          <a:stretch/>
        </p:blipFill>
        <p:spPr>
          <a:xfrm>
            <a:off x="2452744" y="252736"/>
            <a:ext cx="9613750" cy="59221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CA61A-45B2-443E-85A7-9220A7F09381}"/>
              </a:ext>
            </a:extLst>
          </p:cNvPr>
          <p:cNvSpPr/>
          <p:nvPr/>
        </p:nvSpPr>
        <p:spPr>
          <a:xfrm>
            <a:off x="125506" y="2031420"/>
            <a:ext cx="2998634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Mel-features instead waveform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Used RNN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 instead CTC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time reduction on features to enhance the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Removes quantization and diversity loss</a:t>
            </a: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671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90AC-7492-4491-BCCB-34D3D04C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Training or Fine Tuning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92D4-4B34-4184-95A3-8C92DB2429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Noisy Student Training  with SpecAugment</a:t>
            </a:r>
          </a:p>
          <a:p>
            <a:r>
              <a:rPr lang="de-DE" dirty="0"/>
              <a:t>Firstly train a teacher model from the labelled data</a:t>
            </a:r>
          </a:p>
          <a:p>
            <a:r>
              <a:rPr lang="de-DE" dirty="0"/>
              <a:t>And use that model to label the unlablled data </a:t>
            </a:r>
            <a:r>
              <a:rPr lang="en-US" dirty="0"/>
              <a:t>after filtering and balancing, </a:t>
            </a:r>
          </a:p>
          <a:p>
            <a:r>
              <a:rPr lang="en-US" dirty="0"/>
              <a:t>And then used to train the next generation Student model</a:t>
            </a:r>
          </a:p>
          <a:p>
            <a:r>
              <a:rPr lang="de-DE" dirty="0"/>
              <a:t>After that </a:t>
            </a:r>
            <a:r>
              <a:rPr lang="de-DE" dirty="0" err="1"/>
              <a:t>this</a:t>
            </a:r>
            <a:r>
              <a:rPr lang="de-DE" dirty="0"/>
              <a:t> model is </a:t>
            </a:r>
            <a:r>
              <a:rPr lang="de-DE" dirty="0" err="1"/>
              <a:t>fused</a:t>
            </a:r>
            <a:r>
              <a:rPr lang="de-DE" dirty="0"/>
              <a:t> to </a:t>
            </a:r>
            <a:r>
              <a:rPr lang="de-DE" dirty="0" err="1"/>
              <a:t>unlablled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A3DC9F-33D8-445D-88DC-CC23FF1B10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DFEFD-5570-4824-A9E1-D881CE590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7" t="46431" r="27030" b="11687"/>
          <a:stretch/>
        </p:blipFill>
        <p:spPr>
          <a:xfrm>
            <a:off x="5916706" y="2120900"/>
            <a:ext cx="6131859" cy="41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5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CE6C-375D-4AE0-9275-ACAFFCF2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Performance of models on dev/test sets of LibriSpeech at each generation with and without LM fusion</a:t>
            </a:r>
            <a:endParaRPr lang="de-DE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B4BD8-45B5-43D3-ACCA-6E13E713E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367" t="40682" r="23256" b="20886"/>
          <a:stretch/>
        </p:blipFill>
        <p:spPr>
          <a:xfrm>
            <a:off x="3299278" y="1824948"/>
            <a:ext cx="8531478" cy="431545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BE0A-4B23-4313-A6B9-62D2E0533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513" y="2205318"/>
            <a:ext cx="2154720" cy="4971876"/>
          </a:xfrm>
        </p:spPr>
        <p:txBody>
          <a:bodyPr/>
          <a:lstStyle/>
          <a:p>
            <a:r>
              <a:rPr lang="en-US" dirty="0"/>
              <a:t>7-15% relative improvement in WER across the dev and test sets compared to the pre-trained baseline.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7284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10FC-74D5-4452-9BAE-0006AC90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Size and Pre-training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5BACA-F09E-45C6-9746-11F17F0678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1554" t="38452" r="19676" b="23731"/>
          <a:stretch/>
        </p:blipFill>
        <p:spPr>
          <a:xfrm>
            <a:off x="450258" y="2143030"/>
            <a:ext cx="11741742" cy="324177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BD8ED1-A267-4B65-833A-2B16B2E04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43289" y="5215866"/>
            <a:ext cx="7667413" cy="574604"/>
          </a:xfrm>
        </p:spPr>
        <p:txBody>
          <a:bodyPr>
            <a:normAutofit/>
          </a:bodyPr>
          <a:lstStyle/>
          <a:p>
            <a:r>
              <a:rPr lang="en-GB" dirty="0"/>
              <a:t>Pre-training enables the model size growth to enhance the 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54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585C-086D-4A8F-9971-0D62B3E0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83E0F-8FC2-4D08-B0D4-13848A016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Noisy student Training with </a:t>
            </a:r>
            <a:r>
              <a:rPr lang="en-GB" dirty="0" err="1"/>
              <a:t>SpecAugmented</a:t>
            </a:r>
            <a:r>
              <a:rPr lang="en-GB" dirty="0"/>
              <a:t> and wave2vec 2.0 pretraining  are complementary</a:t>
            </a:r>
          </a:p>
          <a:p>
            <a:r>
              <a:rPr lang="en-GB" dirty="0"/>
              <a:t>Self Supervised Learning is benefit for larger models</a:t>
            </a:r>
          </a:p>
          <a:p>
            <a:r>
              <a:rPr lang="en-GB" dirty="0"/>
              <a:t>Larger model simplify the training process </a:t>
            </a:r>
          </a:p>
          <a:p>
            <a:r>
              <a:rPr lang="en-GB" dirty="0" err="1"/>
              <a:t>E.g</a:t>
            </a:r>
            <a:r>
              <a:rPr lang="en-GB" dirty="0"/>
              <a:t> data processing, architecture, quantization and diversity loss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08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4146-6F58-4842-A01F-DC7FF6E1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Speech Representation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0338-28A1-43DD-B581-4A812C311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Speech: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It is the waves changing air pressure produced through the excitation from vocal cords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Modulated the sound by vocal tract by moving/shaping of mouth (tongue, teeth, lips)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    Analogue audio signals are converted to digital through microphone</a:t>
            </a:r>
          </a:p>
          <a:p>
            <a:r>
              <a:rPr lang="en-GB" dirty="0"/>
              <a:t>Sound Frequency</a:t>
            </a:r>
          </a:p>
          <a:p>
            <a:r>
              <a:rPr lang="en-GB" dirty="0"/>
              <a:t>Human Hearing Frequency Range: 20HZ to 20KHZ (approx.)</a:t>
            </a:r>
          </a:p>
          <a:p>
            <a:r>
              <a:rPr lang="en-GB" dirty="0"/>
              <a:t>Human Speech: 85 HZ to 8KHZ (approx.)</a:t>
            </a:r>
          </a:p>
          <a:p>
            <a:r>
              <a:rPr lang="en-GB" dirty="0"/>
              <a:t>Speech processing mostly around 16 KHZ 16bits/sample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48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"/>
    </mc:Choice>
    <mc:Fallback xmlns="">
      <p:transition spd="slow" advTm="3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274D4-0468-43A0-B63E-A8279BEA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 fontScale="90000"/>
          </a:bodyPr>
          <a:lstStyle/>
          <a:p>
            <a:r>
              <a:rPr lang="en-GB" sz="4900" dirty="0">
                <a:solidFill>
                  <a:schemeClr val="bg1"/>
                </a:solidFill>
              </a:rPr>
              <a:t>Rough History of ASR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endParaRPr lang="de-DE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D39FD2B-55C7-8ABF-A292-74989744E1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848698"/>
              </p:ext>
            </p:extLst>
          </p:nvPr>
        </p:nvGraphicFramePr>
        <p:xfrm>
          <a:off x="4201886" y="108857"/>
          <a:ext cx="776151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2E00F-FCC6-42BD-A446-0CFA55EE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026" y="6341166"/>
            <a:ext cx="7761515" cy="470798"/>
          </a:xfrm>
        </p:spPr>
        <p:txBody>
          <a:bodyPr/>
          <a:lstStyle/>
          <a:p>
            <a:r>
              <a:rPr lang="en-US" dirty="0"/>
              <a:t>https://www.researchgate.net/publication/318749834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444FADA2-E6E4-4266-8AB9-7943C1007E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2529"/>
          <a:stretch/>
        </p:blipFill>
        <p:spPr>
          <a:xfrm>
            <a:off x="-21109" y="2812256"/>
            <a:ext cx="4071916" cy="2594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762F52-D3B7-4FD7-B21F-1FF513B5616C}"/>
              </a:ext>
            </a:extLst>
          </p:cNvPr>
          <p:cNvSpPr txBox="1"/>
          <p:nvPr/>
        </p:nvSpPr>
        <p:spPr>
          <a:xfrm>
            <a:off x="-1060365" y="2801251"/>
            <a:ext cx="615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Radio Rex       </a:t>
            </a:r>
            <a:r>
              <a:rPr lang="en-US" sz="1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ShoeBox</a:t>
            </a:r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HARPY</a:t>
            </a:r>
          </a:p>
        </p:txBody>
      </p:sp>
    </p:spTree>
    <p:extLst>
      <p:ext uri="{BB962C8B-B14F-4D97-AF65-F5344CB8AC3E}">
        <p14:creationId xmlns:p14="http://schemas.microsoft.com/office/powerpoint/2010/main" val="22036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3"/>
    </mc:Choice>
    <mc:Fallback xmlns="">
      <p:transition spd="slow" advTm="190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D5D6-6A6A-429D-A049-5E7284DD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 of ASR</a:t>
            </a:r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9DDB626-02D4-47A7-A54A-D67F45165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2748" r="40876" b="36123"/>
          <a:stretch/>
        </p:blipFill>
        <p:spPr>
          <a:xfrm>
            <a:off x="4672404" y="2850777"/>
            <a:ext cx="7519596" cy="1785769"/>
          </a:xfr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D9C08A1-A0FF-407A-9DA1-59069FAC1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5661" y="2022439"/>
            <a:ext cx="5400339" cy="38358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Start with an audio sample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Perform Pre-processing to get Features for every n/millisecond chunk of audio</a:t>
            </a: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Pass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generated features through a                                  neural network model </a:t>
            </a:r>
          </a:p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Wave2vec, citrinet</a:t>
            </a: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And finally we analyze that through logit matrix that represents the probabilities</a:t>
            </a: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Pass that to the Language model or decoder and return the actual text that is human readable.</a:t>
            </a:r>
          </a:p>
          <a:p>
            <a:pPr marL="0" indent="0">
              <a:buNone/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8BE72-13A5-4FFD-906C-AA310784E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https://www.researchgate.net/publication/318749834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"/>
    </mc:Choice>
    <mc:Fallback xmlns="">
      <p:transition spd="slow" advTm="96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2D4659-FE90-42ED-B216-3AF81339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(</a:t>
            </a:r>
            <a:r>
              <a:rPr lang="de-DE" dirty="0" err="1"/>
              <a:t>Vadwala</a:t>
            </a:r>
            <a:r>
              <a:rPr lang="de-DE" dirty="0"/>
              <a:t> et al., 2017)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1CBBFE-E740-4AA5-BDD2-15E53E89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Different 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:</a:t>
            </a:r>
          </a:p>
          <a:p>
            <a:r>
              <a:rPr lang="de-DE" dirty="0"/>
              <a:t>1. Mel-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Cepstrum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 (MFCC)</a:t>
            </a:r>
          </a:p>
          <a:p>
            <a:r>
              <a:rPr lang="de-DE" dirty="0"/>
              <a:t>2. Linear </a:t>
            </a:r>
            <a:r>
              <a:rPr lang="de-DE" dirty="0" err="1"/>
              <a:t>Predictive</a:t>
            </a:r>
            <a:r>
              <a:rPr lang="de-DE" dirty="0"/>
              <a:t> Coding (LPC) </a:t>
            </a:r>
          </a:p>
          <a:p>
            <a:r>
              <a:rPr lang="de-DE" dirty="0"/>
              <a:t>3. Linear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 (LPCC)</a:t>
            </a:r>
          </a:p>
          <a:p>
            <a:pPr marL="0" indent="0">
              <a:buNone/>
            </a:pPr>
            <a:r>
              <a:rPr lang="de-DE" dirty="0"/>
              <a:t> 4. </a:t>
            </a:r>
            <a:r>
              <a:rPr lang="de-DE" dirty="0" err="1"/>
              <a:t>Perceptual</a:t>
            </a:r>
            <a:r>
              <a:rPr lang="de-DE" dirty="0"/>
              <a:t> Linear </a:t>
            </a:r>
            <a:r>
              <a:rPr lang="de-DE" dirty="0" err="1"/>
              <a:t>Prediction</a:t>
            </a:r>
            <a:r>
              <a:rPr lang="de-DE" dirty="0"/>
              <a:t> (PLP) </a:t>
            </a:r>
          </a:p>
          <a:p>
            <a:r>
              <a:rPr lang="de-DE" dirty="0"/>
              <a:t>5. Linear </a:t>
            </a:r>
            <a:r>
              <a:rPr lang="de-DE" dirty="0" err="1"/>
              <a:t>Discriminant</a:t>
            </a:r>
            <a:r>
              <a:rPr lang="de-DE" dirty="0"/>
              <a:t> Analysis (LDA)</a:t>
            </a:r>
          </a:p>
          <a:p>
            <a:r>
              <a:rPr lang="de-DE" dirty="0"/>
              <a:t>6. </a:t>
            </a:r>
            <a:r>
              <a:rPr lang="de-DE" dirty="0" err="1"/>
              <a:t>Discrete</a:t>
            </a:r>
            <a:r>
              <a:rPr lang="de-DE" dirty="0"/>
              <a:t> Wavelet Transform (DWT) </a:t>
            </a:r>
          </a:p>
          <a:p>
            <a:r>
              <a:rPr lang="de-DE" dirty="0"/>
              <a:t>7. Relative </a:t>
            </a:r>
            <a:r>
              <a:rPr lang="de-DE" dirty="0" err="1"/>
              <a:t>Spectral</a:t>
            </a:r>
            <a:r>
              <a:rPr lang="de-DE" dirty="0"/>
              <a:t> (RASTA-PLP) </a:t>
            </a:r>
          </a:p>
          <a:p>
            <a:r>
              <a:rPr lang="de-DE" dirty="0"/>
              <a:t>8.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(PCA)</a:t>
            </a:r>
          </a:p>
        </p:txBody>
      </p:sp>
    </p:spTree>
    <p:extLst>
      <p:ext uri="{BB962C8B-B14F-4D97-AF65-F5344CB8AC3E}">
        <p14:creationId xmlns:p14="http://schemas.microsoft.com/office/powerpoint/2010/main" val="30649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"/>
    </mc:Choice>
    <mc:Fallback xmlns="">
      <p:transition spd="slow" advTm="1194"/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B95FA0A1D73E419A761C4FF092C51B" ma:contentTypeVersion="4" ma:contentTypeDescription="Create a new document." ma:contentTypeScope="" ma:versionID="c2ac8d38fea4389ea45ec857019874ce">
  <xsd:schema xmlns:xsd="http://www.w3.org/2001/XMLSchema" xmlns:xs="http://www.w3.org/2001/XMLSchema" xmlns:p="http://schemas.microsoft.com/office/2006/metadata/properties" xmlns:ns3="d4abf99e-59fb-446b-bd58-589613c5304d" targetNamespace="http://schemas.microsoft.com/office/2006/metadata/properties" ma:root="true" ma:fieldsID="e334a9049f2b23861d51aa0911ed6ab9" ns3:_="">
    <xsd:import namespace="d4abf99e-59fb-446b-bd58-589613c530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bf99e-59fb-446b-bd58-589613c53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4abf99e-59fb-446b-bd58-589613c5304d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34380-2169-4FBE-9D10-D09A427B6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abf99e-59fb-446b-bd58-589613c530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d4abf99e-59fb-446b-bd58-589613c5304d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{106FF940-BFB9-4180-B818-CC3EB094C326}tf22712842_win32</Template>
  <TotalTime>0</TotalTime>
  <Words>3415</Words>
  <Application>Microsoft Office PowerPoint</Application>
  <PresentationFormat>Widescreen</PresentationFormat>
  <Paragraphs>320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-apple-system</vt:lpstr>
      <vt:lpstr>Arial</vt:lpstr>
      <vt:lpstr>Arial</vt:lpstr>
      <vt:lpstr>Bookman Old Style</vt:lpstr>
      <vt:lpstr>Calibri</vt:lpstr>
      <vt:lpstr>charter</vt:lpstr>
      <vt:lpstr>Courier New</vt:lpstr>
      <vt:lpstr>Franklin Gothic Book</vt:lpstr>
      <vt:lpstr>IBM Plex Sans</vt:lpstr>
      <vt:lpstr>Open Sans</vt:lpstr>
      <vt:lpstr>Roboto</vt:lpstr>
      <vt:lpstr>Wingdings</vt:lpstr>
      <vt:lpstr>1_RetrospectVTI</vt:lpstr>
      <vt:lpstr>Automatic Speech Recognition</vt:lpstr>
      <vt:lpstr>Outlines</vt:lpstr>
      <vt:lpstr>Automatic Speech Recognition (ASR) (vadwala et. al., 2017)</vt:lpstr>
      <vt:lpstr>Ideal features for Speech Recognition</vt:lpstr>
      <vt:lpstr>Automatic Speech Recognition Problems</vt:lpstr>
      <vt:lpstr>Speech Representation</vt:lpstr>
      <vt:lpstr>Rough History of ASR          </vt:lpstr>
      <vt:lpstr>Modules of ASR</vt:lpstr>
      <vt:lpstr>Feature extraction techniques (Vadwala et al., 2017)</vt:lpstr>
      <vt:lpstr>Feature Extraction techniques in Systematic Review (Shohba et al.,2020)</vt:lpstr>
      <vt:lpstr>Types of SR Systems  (Shohba et al.,2020)</vt:lpstr>
      <vt:lpstr>Classification of Speech Recognition</vt:lpstr>
      <vt:lpstr>Classification Techniques for SR Systems  (Shohba et al.,2020)</vt:lpstr>
      <vt:lpstr>Neural Network Architecture for Speech Recognition</vt:lpstr>
      <vt:lpstr>Evaluation techniques for ASR (Malik et at., 2021)</vt:lpstr>
      <vt:lpstr>List of datasets that can be used for training ASR (Malik et at., 2021)</vt:lpstr>
      <vt:lpstr>PowerPoint Presentation</vt:lpstr>
      <vt:lpstr>wav2vec 2.0: A Framework for Self-Supervised Learning of Speech Representations by Alexei Baevski, Henry Zhou, Abdelrahman Mohamed, Michael Auli</vt:lpstr>
      <vt:lpstr>Introduction</vt:lpstr>
      <vt:lpstr>  2.1 Model architecture  </vt:lpstr>
      <vt:lpstr>PowerPoint Presentation</vt:lpstr>
      <vt:lpstr>Quantization module </vt:lpstr>
      <vt:lpstr>Contextualized representations  </vt:lpstr>
      <vt:lpstr>Datasets</vt:lpstr>
      <vt:lpstr>Pre training</vt:lpstr>
      <vt:lpstr>Pre training</vt:lpstr>
      <vt:lpstr>Fine tuning</vt:lpstr>
      <vt:lpstr>Results</vt:lpstr>
      <vt:lpstr>PowerPoint Presentation</vt:lpstr>
      <vt:lpstr>PowerPoint Presentation</vt:lpstr>
      <vt:lpstr>HuBERT: Self-Supervised Speech Representation Learning by Masked Prediction of Hidden Units by Wei-Ning Hsu, Benjamin Bolte, Yao-Hung Hubert Tsai, Kushal Lakhotia, Ruslan Salakhutdinov, Abdelrahman Mohamed</vt:lpstr>
      <vt:lpstr>Motivation behind HuBert</vt:lpstr>
      <vt:lpstr>Architecture</vt:lpstr>
      <vt:lpstr>PowerPoint Presentation</vt:lpstr>
      <vt:lpstr>Dataset</vt:lpstr>
      <vt:lpstr>PowerPoint Presentation</vt:lpstr>
      <vt:lpstr>PowerPoint Presentation</vt:lpstr>
      <vt:lpstr>HuBERT vs. wav2vec 2.0 </vt:lpstr>
      <vt:lpstr>HuBERT-EE: Early Exiting HuBERT for Efficient Speech Recognition</vt:lpstr>
      <vt:lpstr>Motivation</vt:lpstr>
      <vt:lpstr>Motivation</vt:lpstr>
      <vt:lpstr>Model Architecture</vt:lpstr>
      <vt:lpstr>PowerPoint Presentation</vt:lpstr>
      <vt:lpstr>Training</vt:lpstr>
      <vt:lpstr>Fine tuning</vt:lpstr>
      <vt:lpstr>Comparison</vt:lpstr>
      <vt:lpstr>Lower WER means better accuracy</vt:lpstr>
      <vt:lpstr>Pushing the Limits of Semi-Supervised Learning for Automatic Speech Recognition  </vt:lpstr>
      <vt:lpstr>Motivation </vt:lpstr>
      <vt:lpstr>Combined SSL using Conformers, they obtained state-of-the-art performance on the LibriSpeech dev and test sets, achieving the word-error-rates 1.3%/2.6%/1.4%/2.6%</vt:lpstr>
      <vt:lpstr>Architecture</vt:lpstr>
      <vt:lpstr>PowerPoint Presentation</vt:lpstr>
      <vt:lpstr>Self Training or Fine Tuning</vt:lpstr>
      <vt:lpstr>Performance of models on dev/test sets of LibriSpeech at each generation with and without LM fusion</vt:lpstr>
      <vt:lpstr>Model Size and Pre-training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Iqbal Chanda</dc:creator>
  <cp:lastModifiedBy>Iqbal Chanda</cp:lastModifiedBy>
  <cp:revision>22</cp:revision>
  <dcterms:created xsi:type="dcterms:W3CDTF">2022-04-24T12:37:20Z</dcterms:created>
  <dcterms:modified xsi:type="dcterms:W3CDTF">2022-09-29T14:26:46Z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0x0101008CB95FA0A1D73E419A761C4FF092C51B</vt:lpwstr>
  </property>
</Properties>
</file>